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935a6c49-45e2-c6df-7ea8-3747676c9436}">
          <p14:sldIdLst>
            <p14:sldId id="256"/>
            <p14:sldId id="257"/>
          </p14:sldIdLst>
        </p14:section>
        <p14:section name="Context" id="{0d2ebbc3-002a-19c3-2b61-7802326f9b75}">
          <p14:sldIdLst>
            <p14:sldId id="258"/>
            <p14:sldId id="259"/>
          </p14:sldIdLst>
        </p14:section>
        <p14:section name="Service" id="{fe69f937-ed57-6c7a-5f00-bd244419dd26}">
          <p14:sldIdLst>
            <p14:sldId id="260"/>
            <p14:sldId id="261"/>
          </p14:sldIdLst>
        </p14:section>
        <p14:section name="Proposal" id="{6c0a2939-2f14-67dd-1d55-e9e573d3b121}">
          <p14:sldIdLst>
            <p14:sldId id="262"/>
            <p14:sldId id="263"/>
          </p14:sldIdLst>
        </p14:section>
        <p14:section name="Closing" id="{1ae4bc69-3789-1d17-6fc2-1bac20dbd876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b="1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EA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5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image" Target="../media/image-8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Partnership Proposal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HangulTrip</a:t>
            </a: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A travel-style Hangul service for Korean learners in India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818120" y="1143000"/>
            <a:ext cx="2240280" cy="0"/>
          </a:xfrm>
          <a:prstGeom prst="line">
            <a:avLst/>
          </a:prstGeom>
          <a:noFill/>
          <a:ln w="38100">
            <a:solidFill>
              <a:srgbClr val="C9A46A"/>
            </a:solidFill>
            <a:prstDash val="dash"/>
          </a:ln>
        </p:spPr>
      </p:sp>
      <p:sp>
        <p:nvSpPr>
          <p:cNvPr id="6" name="medal-ring"/>
          <p:cNvSpPr/>
          <p:nvPr/>
        </p:nvSpPr>
        <p:spPr>
          <a:xfrm>
            <a:off x="7260336" y="950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7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005840"/>
            <a:ext cx="1234440" cy="1234440"/>
          </a:xfrm>
          <a:prstGeom prst="ellipse">
            <a:avLst/>
          </a:prstGeom>
        </p:spPr>
      </p:pic>
      <p:sp>
        <p:nvSpPr>
          <p:cNvPr id="8" name="medal-ring"/>
          <p:cNvSpPr/>
          <p:nvPr/>
        </p:nvSpPr>
        <p:spPr>
          <a:xfrm>
            <a:off x="9454896" y="58521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9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640080"/>
            <a:ext cx="1234440" cy="1234440"/>
          </a:xfrm>
          <a:prstGeom prst="ellipse">
            <a:avLst/>
          </a:prstGeom>
        </p:spPr>
      </p:pic>
      <p:sp>
        <p:nvSpPr>
          <p:cNvPr id="10" name="medal-ring"/>
          <p:cNvSpPr/>
          <p:nvPr/>
        </p:nvSpPr>
        <p:spPr>
          <a:xfrm>
            <a:off x="10186416" y="2596896"/>
            <a:ext cx="1709928" cy="170992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1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2651760"/>
            <a:ext cx="1600200" cy="1600200"/>
          </a:xfrm>
          <a:prstGeom prst="ellipse">
            <a:avLst/>
          </a:prstGeom>
        </p:spPr>
      </p:pic>
      <p:sp>
        <p:nvSpPr>
          <p:cNvPr id="12" name="medal-ring"/>
          <p:cNvSpPr/>
          <p:nvPr/>
        </p:nvSpPr>
        <p:spPr>
          <a:xfrm>
            <a:off x="8083296" y="3236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3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3291840"/>
            <a:ext cx="1234440" cy="1234440"/>
          </a:xfrm>
          <a:prstGeom prst="ellipse">
            <a:avLst/>
          </a:prstGeom>
        </p:spPr>
      </p:pic>
      <p:sp>
        <p:nvSpPr>
          <p:cNvPr id="14" name="medal-ring"/>
          <p:cNvSpPr/>
          <p:nvPr/>
        </p:nvSpPr>
        <p:spPr>
          <a:xfrm>
            <a:off x="9089136" y="488289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5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937760"/>
            <a:ext cx="1234440" cy="1234440"/>
          </a:xfrm>
          <a:prstGeom prst="ellipse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48640" y="5852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At a glance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What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2194560" y="1417320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web service for learning Korean by riding a train through 20 places in Seoul</a:t>
            </a:r>
            <a:endParaRPr lang="en-US" sz="1600" dirty="0"/>
          </a:p>
        </p:txBody>
      </p:sp>
      <p:sp>
        <p:nvSpPr>
          <p:cNvPr id="6" name="card"/>
          <p:cNvSpPr/>
          <p:nvPr/>
        </p:nvSpPr>
        <p:spPr>
          <a:xfrm>
            <a:off x="548640" y="2532888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532888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2532888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Kids to people in their 30s, K-POP and K-culture fans — India first</a:t>
            </a:r>
            <a:endParaRPr lang="en-US" sz="1600" dirty="0"/>
          </a:p>
        </p:txBody>
      </p:sp>
      <p:sp>
        <p:nvSpPr>
          <p:cNvPr id="9" name="card"/>
          <p:cNvSpPr/>
          <p:nvPr/>
        </p:nvSpPr>
        <p:spPr>
          <a:xfrm>
            <a:off x="548640" y="3648456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648456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Today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194560" y="3648456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Live · 20 lessons · 461 questions · 3 interface languages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548640" y="4764024"/>
            <a:ext cx="7680960" cy="960120"/>
          </a:xfrm>
          <a:prstGeom prst="roundRect">
            <a:avLst>
              <a:gd name="adj" fmla="val 17143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764024"/>
            <a:ext cx="1280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Ask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194560" y="4764024"/>
            <a:ext cx="5852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We are looking for partners to grow it in India</a:t>
            </a:r>
            <a:endParaRPr lang="en-US" sz="1600" dirty="0"/>
          </a:p>
        </p:txBody>
      </p:sp>
      <p:sp>
        <p:nvSpPr>
          <p:cNvPr id="15" name="phone"/>
          <p:cNvSpPr/>
          <p:nvPr/>
        </p:nvSpPr>
        <p:spPr>
          <a:xfrm>
            <a:off x="9015984" y="119786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6" name="screen" descr="Seoul train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0" y="1280160"/>
            <a:ext cx="2426274" cy="4937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Why India, why now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More people want to learn Korean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Overseas King Sejong Institute learners grew from 210,374 (2024) to 239,020 (2025) — with institutes in India too.</a:t>
            </a:r>
            <a:endParaRPr lang="en-US" sz="1500" dirty="0"/>
          </a:p>
        </p:txBody>
      </p:sp>
      <p:sp>
        <p:nvSpPr>
          <p:cNvPr id="8" name="card"/>
          <p:cNvSpPr/>
          <p:nvPr/>
        </p:nvSpPr>
        <p:spPr>
          <a:xfrm>
            <a:off x="429768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3736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test is taken inside India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TOPIK is held across India — Delhi, Bengaluru, Chennai, Manipur and more.</a:t>
            </a:r>
            <a:endParaRPr lang="en-US" sz="1500" dirty="0"/>
          </a:p>
        </p:txBody>
      </p:sp>
      <p:sp>
        <p:nvSpPr>
          <p:cNvPr id="13" name="card"/>
          <p:cNvSpPr/>
          <p:nvPr/>
        </p:nvSpPr>
        <p:spPr>
          <a:xfrm>
            <a:off x="8046720" y="1463040"/>
            <a:ext cx="3520440" cy="384048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21040" y="173736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321040" y="246888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Yet few apps are built for India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34290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Most learning apps we reviewed are built for English-speaking markets.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6235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Sources: Korea JoongAng Daily · Asia Economy (King Sejong Institute learners) · Korean Education Centre in India, TOPIK notices (2026). No market-size estimates are included.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The gap we fill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280160" y="1417320"/>
            <a:ext cx="4206240" cy="4206240"/>
          </a:xfrm>
          <a:prstGeom prst="ellipse">
            <a:avLst/>
          </a:prstGeom>
          <a:solidFill>
            <a:schemeClr val="bg1">
              <a:alpha val="90000"/>
            </a:schemeClr>
          </a:solidFill>
          <a:ln w="25400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023360" y="1417320"/>
            <a:ext cx="4206240" cy="4206240"/>
          </a:xfrm>
          <a:prstGeom prst="ellipse">
            <a:avLst/>
          </a:prstGeom>
          <a:solidFill>
            <a:schemeClr val="bg1">
              <a:alpha val="90000"/>
            </a:schemeClr>
          </a:solidFill>
          <a:ln w="25400">
            <a:solidFill>
              <a:srgbClr val="C9A46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86200" y="2651760"/>
            <a:ext cx="1737360" cy="173736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1F4E4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600200" y="274320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Travel &amp; phrase apps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Real situations, thin structure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760720" y="274320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Course-style apps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Solid structure, no situations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306324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8686800" y="1737360"/>
            <a:ext cx="2971800" cy="3566160"/>
          </a:xfrm>
          <a:prstGeom prst="roundRect">
            <a:avLst>
              <a:gd name="adj" fmla="val 5538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915400" y="1920240"/>
            <a:ext cx="25146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route is the syllabus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rgbClr val="0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 our review, we did not find a service that combines both.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already works today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landmarks = lessons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269748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461</a:t>
            </a:r>
            <a:endParaRPr lang="en-US" sz="6600" dirty="0"/>
          </a:p>
        </p:txBody>
      </p:sp>
      <p:sp>
        <p:nvSpPr>
          <p:cNvPr id="6" name="Text 4"/>
          <p:cNvSpPr txBox="1"/>
          <p:nvPr/>
        </p:nvSpPr>
        <p:spPr>
          <a:xfrm>
            <a:off x="269748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human-written questions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84632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66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interface languages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995160" y="160020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6600" dirty="0"/>
          </a:p>
        </p:txBody>
      </p:sp>
      <p:sp>
        <p:nvSpPr>
          <p:cNvPr id="10" name="Text 8"/>
          <p:cNvSpPr txBox="1"/>
          <p:nvPr/>
        </p:nvSpPr>
        <p:spPr>
          <a:xfrm>
            <a:off x="6995160" y="278892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listening speeds</a:t>
            </a:r>
            <a:endParaRPr lang="en-US" sz="1500" dirty="0"/>
          </a:p>
        </p:txBody>
      </p:sp>
      <p:sp>
        <p:nvSpPr>
          <p:cNvPr id="11" name="phone"/>
          <p:cNvSpPr/>
          <p:nvPr/>
        </p:nvSpPr>
        <p:spPr>
          <a:xfrm>
            <a:off x="9107424" y="115214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2" name="screen" descr="new lett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0" y="1234440"/>
            <a:ext cx="2426274" cy="493776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548640" y="42062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Live at hangultrip.cloud — try "Look around first" without signing in.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Designed for India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6916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7335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Children's data first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28600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Built on India's DPDP Act as the floor — under-18s use no sign-in; data stays on the device.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126480" y="141732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16916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0" y="1691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086600" y="167335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Hindi interface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7086600" y="228600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Korean · English · Hindi — Hindi meanings for lesson words are the next step.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548640" y="361188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38862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86791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Web, no install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448056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Start from a link and add it to the home screen.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6126480" y="3611880"/>
            <a:ext cx="5349240" cy="1965960"/>
          </a:xfrm>
          <a:prstGeom prst="roundRect">
            <a:avLst>
              <a:gd name="adj" fmla="val 837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0" y="38862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67912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Ads only where labelled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086600" y="448056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Never interrupting a lesson, and no targeted ads for under-18s.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Where we can work together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4" name="Image 0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1016" y="1645920"/>
            <a:ext cx="1188720" cy="11887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Local operation &amp; reach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Bring the service to learners in India and run it there.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3364992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8" name="Image 1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368" y="1645920"/>
            <a:ext cx="1188720" cy="1188720"/>
          </a:xfrm>
          <a:prstGeom prst="ellipse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547872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Schools, academies &amp; Korean centres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3547872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teacher-guided mode has already been designed and built (switched off for now).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6181344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2" name="Image 2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45920"/>
            <a:ext cx="1188720" cy="1188720"/>
          </a:xfrm>
          <a:prstGeom prst="ellipse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364224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Brand &amp; destination partners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6364224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Meet learners through clearly labelled partner places, in context.</a:t>
            </a:r>
            <a:endParaRPr lang="en-US" sz="1300" dirty="0"/>
          </a:p>
        </p:txBody>
      </p:sp>
      <p:sp>
        <p:nvSpPr>
          <p:cNvPr id="15" name="card"/>
          <p:cNvSpPr/>
          <p:nvPr/>
        </p:nvSpPr>
        <p:spPr>
          <a:xfrm>
            <a:off x="8997696" y="1417320"/>
            <a:ext cx="2633472" cy="3749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6" name="Image 3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072" y="1645920"/>
            <a:ext cx="1188720" cy="1188720"/>
          </a:xfrm>
          <a:prstGeom prst="ellipse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180576" y="2971800"/>
            <a:ext cx="226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Localisation &amp; content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9180576" y="3794760"/>
            <a:ext cx="22677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Hindi meanings, native review, and content for the next cities.</a:t>
            </a:r>
            <a:endParaRPr lang="en-US" sz="1300" dirty="0"/>
          </a:p>
        </p:txBody>
      </p:sp>
      <p:sp>
        <p:nvSpPr>
          <p:cNvPr id="19" name="card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22500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822960" y="539496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The form of partnership — licensing, joint operation or local operation — is something we decide together.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Next steps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005840" y="2331720"/>
            <a:ext cx="10241280" cy="0"/>
          </a:xfrm>
          <a:prstGeom prst="line">
            <a:avLst/>
          </a:prstGeom>
          <a:noFill/>
          <a:ln w="76200">
            <a:solidFill>
              <a:srgbClr val="2F6F6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874520"/>
            <a:ext cx="914400" cy="91440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Explore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Ride the train yourself at hangultrip.cloud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47472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333756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Talk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33756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Agree on learners, partnership form and timeline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6364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612648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Pilot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12648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Start small with one school or one city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52560" y="1874520"/>
            <a:ext cx="914400" cy="914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2F6F6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52560" y="18745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891540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Grow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915400" y="3566160"/>
            <a:ext cx="2514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Add localisation and open the next cities</a:t>
            </a:r>
            <a:endParaRPr lang="en-US" sz="1500" dirty="0"/>
          </a:p>
        </p:txBody>
      </p:sp>
      <p:pic>
        <p:nvPicPr>
          <p:cNvPr id="20" name="postcard" descr="Seoul 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617720"/>
            <a:ext cx="2560320" cy="1709928"/>
          </a:xfrm>
          <a:prstGeom prst="rect">
            <a:avLst/>
          </a:prstGeom>
        </p:spPr>
      </p:pic>
      <p:pic>
        <p:nvPicPr>
          <p:cNvPr id="21" name="postcard" descr="Seoul 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4617720"/>
            <a:ext cx="2560320" cy="1709928"/>
          </a:xfrm>
          <a:prstGeom prst="rect">
            <a:avLst/>
          </a:prstGeom>
        </p:spPr>
      </p:pic>
      <p:pic>
        <p:nvPicPr>
          <p:cNvPr id="22" name="postcard" descr="Seoul postcar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4617720"/>
            <a:ext cx="2560320" cy="1709928"/>
          </a:xfrm>
          <a:prstGeom prst="rect">
            <a:avLst/>
          </a:prstGeom>
        </p:spPr>
      </p:pic>
      <p:pic>
        <p:nvPicPr>
          <p:cNvPr id="23" name="postcard" descr="Seoul postcar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4617720"/>
            <a:ext cx="2560320" cy="170992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HangulTrip</a:t>
            </a:r>
            <a:endParaRPr lang="en-US" sz="72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Let’s run the Seoul train together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We would love to hear how you would like to work together.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hangultrip@gmail.com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01000" y="1325880"/>
            <a:ext cx="3291840" cy="329184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25400">
            <a:solidFill>
              <a:srgbClr val="C9A46A"/>
            </a:solidFill>
            <a:prstDash val="solid"/>
          </a:ln>
        </p:spPr>
      </p:sp>
      <p:pic>
        <p:nvPicPr>
          <p:cNvPr id="8" name="Image 0" descr="QR code: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1508760"/>
            <a:ext cx="2926080" cy="29260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26680" y="4800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Point your phone camera to open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ngulTrip">
  <a:themeElements>
    <a:clrScheme name="HangulTrip">
      <a:dk1>
        <a:srgbClr val="1F2A37"/>
      </a:dk1>
      <a:lt1>
        <a:srgbClr val="FFFAF2"/>
      </a:lt1>
      <a:dk2>
        <a:srgbClr val="1F4E47"/>
      </a:dk2>
      <a:lt2>
        <a:srgbClr val="F6EAD0"/>
      </a:lt2>
      <a:accent1>
        <a:srgbClr val="2F6F64"/>
      </a:accent1>
      <a:accent2>
        <a:srgbClr val="C9A46A"/>
      </a:accent2>
      <a:accent3>
        <a:srgbClr val="E3B23C"/>
      </a:accent3>
      <a:accent4>
        <a:srgbClr val="8E3B2E"/>
      </a:accent4>
      <a:accent5>
        <a:srgbClr val="9FD3C7"/>
      </a:accent5>
      <a:accent6>
        <a:srgbClr val="EFE0C0"/>
      </a:accent6>
      <a:hlink>
        <a:srgbClr val="2F6F64"/>
      </a:hlink>
      <a:folHlink>
        <a:srgbClr val="1F4E47"/>
      </a:folHlink>
    </a:clrScheme>
    <a:fontScheme name="HangulTrip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한글여행 HangulTrip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HangulTrip — Partnership Proposal</dc:title>
  <dc:subject>PptxGenJS Presentation</dc:subject>
  <dc:creator>한글여행 HangulTrip</dc:creator>
  <cp:lastModifiedBy>한글여행 HangulTrip</cp:lastModifiedBy>
  <cp:revision>1</cp:revision>
  <dcterms:created xsi:type="dcterms:W3CDTF">2026-10-29T23:08:20Z</dcterms:created>
  <dcterms:modified xsi:type="dcterms:W3CDTF">2026-10-29T23:08:20Z</dcterms:modified>
</cp:coreProperties>
</file>