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37a3952b-4a05-418f-d409-68c5bead6c78}">
          <p14:sldIdLst>
            <p14:sldId id="256"/>
            <p14:sldId id="257"/>
            <p14:sldId id="258"/>
          </p14:sldIdLst>
        </p14:section>
        <p14:section name="Experience" id="{1d2efd24-7793-f0a4-d58e-bdaea8f41f1f}">
          <p14:sldIdLst>
            <p14:sldId id="259"/>
            <p14:sldId id="260"/>
            <p14:sldId id="261"/>
          </p14:sldIdLst>
        </p14:section>
        <p14:section name="Curriculum" id="{4c4189e9-07ef-7097-3189-1c252ed17bda}">
          <p14:sldIdLst>
            <p14:sldId id="262"/>
            <p14:sldId id="263"/>
          </p14:sldIdLst>
        </p14:section>
        <p14:section name="Principles" id="{8f643176-fa30-2730-0eb1-c970b3b3ae61}">
          <p14:sldIdLst>
            <p14:sldId id="264"/>
            <p14:sldId id="265"/>
            <p14:sldId id="266"/>
          </p14:sldIdLst>
        </p14:section>
        <p14:section name="Closing" id="{0dc72ba6-c449-0915-c047-8bc6145eae66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F4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b="1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7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7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6EA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hangultrip.cloud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rgbClr val="1F4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5"/>
                </a:solidFill>
              </a:rPr>
              <a:t>hangultrip.cloud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jpg"/><Relationship Id="rId3" Type="http://schemas.openxmlformats.org/officeDocument/2006/relationships/image" Target="../media/image-3-3.jp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image" Target="../media/image-4-4.jp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image" Target="../media/image-7-19.png"/><Relationship Id="rId20" Type="http://schemas.openxmlformats.org/officeDocument/2006/relationships/image" Target="../media/image-7-20.png"/><Relationship Id="rId21" Type="http://schemas.openxmlformats.org/officeDocument/2006/relationships/slideLayout" Target="../slideLayouts/slideLayout3.xml"/><Relationship Id="rId2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Service Introduction</a:t>
            </a: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HangulTrip</a:t>
            </a:r>
            <a:endParaRPr lang="en-US" sz="7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Learn Hangul by train across Seoul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818120" y="1143000"/>
            <a:ext cx="2240280" cy="0"/>
          </a:xfrm>
          <a:prstGeom prst="line">
            <a:avLst/>
          </a:prstGeom>
          <a:noFill/>
          <a:ln w="38100">
            <a:solidFill>
              <a:srgbClr val="C9A46A"/>
            </a:solidFill>
            <a:prstDash val="dash"/>
          </a:ln>
        </p:spPr>
      </p:sp>
      <p:sp>
        <p:nvSpPr>
          <p:cNvPr id="6" name="medal-ring"/>
          <p:cNvSpPr/>
          <p:nvPr/>
        </p:nvSpPr>
        <p:spPr>
          <a:xfrm>
            <a:off x="7260336" y="95097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7" name="medal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1005840"/>
            <a:ext cx="1234440" cy="1234440"/>
          </a:xfrm>
          <a:prstGeom prst="ellipse">
            <a:avLst/>
          </a:prstGeom>
        </p:spPr>
      </p:pic>
      <p:sp>
        <p:nvSpPr>
          <p:cNvPr id="8" name="medal-ring"/>
          <p:cNvSpPr/>
          <p:nvPr/>
        </p:nvSpPr>
        <p:spPr>
          <a:xfrm>
            <a:off x="9454896" y="58521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9" name="medal" descr="landma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640080"/>
            <a:ext cx="1234440" cy="1234440"/>
          </a:xfrm>
          <a:prstGeom prst="ellipse">
            <a:avLst/>
          </a:prstGeom>
        </p:spPr>
      </p:pic>
      <p:sp>
        <p:nvSpPr>
          <p:cNvPr id="10" name="medal-ring"/>
          <p:cNvSpPr/>
          <p:nvPr/>
        </p:nvSpPr>
        <p:spPr>
          <a:xfrm>
            <a:off x="10186416" y="2596896"/>
            <a:ext cx="1709928" cy="170992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1" name="medal" descr="landm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2651760"/>
            <a:ext cx="1600200" cy="1600200"/>
          </a:xfrm>
          <a:prstGeom prst="ellipse">
            <a:avLst/>
          </a:prstGeom>
        </p:spPr>
      </p:pic>
      <p:sp>
        <p:nvSpPr>
          <p:cNvPr id="12" name="medal-ring"/>
          <p:cNvSpPr/>
          <p:nvPr/>
        </p:nvSpPr>
        <p:spPr>
          <a:xfrm>
            <a:off x="8083296" y="323697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3" name="medal" descr="landmar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3291840"/>
            <a:ext cx="1234440" cy="1234440"/>
          </a:xfrm>
          <a:prstGeom prst="ellipse">
            <a:avLst/>
          </a:prstGeom>
        </p:spPr>
      </p:pic>
      <p:sp>
        <p:nvSpPr>
          <p:cNvPr id="14" name="medal-ring"/>
          <p:cNvSpPr/>
          <p:nvPr/>
        </p:nvSpPr>
        <p:spPr>
          <a:xfrm>
            <a:off x="9089136" y="488289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5" name="medal" descr="landmar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4937760"/>
            <a:ext cx="1234440" cy="1234440"/>
          </a:xfrm>
          <a:prstGeom prst="ellipse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548640" y="58521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hangultrip.cloud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Learn like you travel, one station at a time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Twenty Seoul landmarks are twenty lessons. Finish one and the train leaves for the next station.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1097280" y="3108960"/>
            <a:ext cx="9692640" cy="0"/>
          </a:xfrm>
          <a:prstGeom prst="line">
            <a:avLst/>
          </a:prstGeom>
          <a:noFill/>
          <a:ln w="76200">
            <a:solidFill>
              <a:srgbClr val="2F6F64"/>
            </a:solidFill>
            <a:prstDash val="solid"/>
          </a:ln>
        </p:spPr>
      </p:sp>
      <p:sp>
        <p:nvSpPr>
          <p:cNvPr id="5" name="medal-ring"/>
          <p:cNvSpPr/>
          <p:nvPr/>
        </p:nvSpPr>
        <p:spPr>
          <a:xfrm>
            <a:off x="493776" y="2459736"/>
            <a:ext cx="1298448" cy="129844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6" name="medal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514600"/>
            <a:ext cx="1188720" cy="1188720"/>
          </a:xfrm>
          <a:prstGeom prst="ellipse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7432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0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82880" y="4114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Incheon Airport</a:t>
            </a:r>
            <a:endParaRPr lang="en-US" sz="1400" dirty="0"/>
          </a:p>
        </p:txBody>
      </p:sp>
      <p:sp>
        <p:nvSpPr>
          <p:cNvPr id="9" name="medal-ring"/>
          <p:cNvSpPr/>
          <p:nvPr/>
        </p:nvSpPr>
        <p:spPr>
          <a:xfrm>
            <a:off x="2825496" y="2459736"/>
            <a:ext cx="1298448" cy="129844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0" name="medal" descr="landma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2514600"/>
            <a:ext cx="1188720" cy="1188720"/>
          </a:xfrm>
          <a:prstGeom prst="ellipse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60604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1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2514600" y="4114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Gwanghwamun Square</a:t>
            </a:r>
            <a:endParaRPr lang="en-US" sz="1400" dirty="0"/>
          </a:p>
        </p:txBody>
      </p:sp>
      <p:sp>
        <p:nvSpPr>
          <p:cNvPr id="13" name="medal-ring"/>
          <p:cNvSpPr/>
          <p:nvPr/>
        </p:nvSpPr>
        <p:spPr>
          <a:xfrm>
            <a:off x="5157216" y="2459736"/>
            <a:ext cx="1298448" cy="129844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4" name="medal" descr="landm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0" y="2514600"/>
            <a:ext cx="1188720" cy="1188720"/>
          </a:xfrm>
          <a:prstGeom prst="ellipse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93776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2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4846320" y="4114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Yeouido Hangang Park</a:t>
            </a:r>
            <a:endParaRPr lang="en-US" sz="1400" dirty="0"/>
          </a:p>
        </p:txBody>
      </p:sp>
      <p:sp>
        <p:nvSpPr>
          <p:cNvPr id="17" name="medal-ring"/>
          <p:cNvSpPr/>
          <p:nvPr/>
        </p:nvSpPr>
        <p:spPr>
          <a:xfrm>
            <a:off x="7488936" y="2459736"/>
            <a:ext cx="1298448" cy="129844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8" name="medal" descr="landmar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2514600"/>
            <a:ext cx="1188720" cy="1188720"/>
          </a:xfrm>
          <a:prstGeom prst="ellipse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26948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3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7178040" y="4114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Hongdae</a:t>
            </a:r>
            <a:endParaRPr lang="en-US" sz="1400" dirty="0"/>
          </a:p>
        </p:txBody>
      </p:sp>
      <p:sp>
        <p:nvSpPr>
          <p:cNvPr id="21" name="medal-ring"/>
          <p:cNvSpPr/>
          <p:nvPr/>
        </p:nvSpPr>
        <p:spPr>
          <a:xfrm>
            <a:off x="9820656" y="2459736"/>
            <a:ext cx="1298448" cy="129844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22" name="medal" descr="landmar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5520" y="2514600"/>
            <a:ext cx="1188720" cy="1188720"/>
          </a:xfrm>
          <a:prstGeom prst="ellipse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60120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4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9509760" y="4114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Gyeongbokgung</a:t>
            </a:r>
            <a:endParaRPr lang="en-US" sz="1400" dirty="0"/>
          </a:p>
        </p:txBody>
      </p:sp>
      <p:sp>
        <p:nvSpPr>
          <p:cNvPr id="25" name="Shape 18"/>
          <p:cNvSpPr/>
          <p:nvPr/>
        </p:nvSpPr>
        <p:spPr>
          <a:xfrm>
            <a:off x="548640" y="49377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9"/>
          <p:cNvSpPr txBox="1"/>
          <p:nvPr/>
        </p:nvSpPr>
        <p:spPr>
          <a:xfrm>
            <a:off x="548640" y="4937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1097280" y="487375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Start by reading Hangul at Incheon Airport</a:t>
            </a:r>
            <a:endParaRPr lang="en-US" sz="1500" dirty="0"/>
          </a:p>
        </p:txBody>
      </p:sp>
      <p:sp>
        <p:nvSpPr>
          <p:cNvPr id="28" name="Shape 21"/>
          <p:cNvSpPr/>
          <p:nvPr/>
        </p:nvSpPr>
        <p:spPr>
          <a:xfrm>
            <a:off x="4297680" y="49377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9" name="Text 22"/>
          <p:cNvSpPr txBox="1"/>
          <p:nvPr/>
        </p:nvSpPr>
        <p:spPr>
          <a:xfrm>
            <a:off x="4297680" y="4937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4846320" y="487375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At every landmark, the words you would use there</a:t>
            </a:r>
            <a:endParaRPr lang="en-US" sz="1500" dirty="0"/>
          </a:p>
        </p:txBody>
      </p:sp>
      <p:sp>
        <p:nvSpPr>
          <p:cNvPr id="31" name="Shape 24"/>
          <p:cNvSpPr/>
          <p:nvPr/>
        </p:nvSpPr>
        <p:spPr>
          <a:xfrm>
            <a:off x="8046720" y="49377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25"/>
          <p:cNvSpPr txBox="1"/>
          <p:nvPr/>
        </p:nvSpPr>
        <p:spPr>
          <a:xfrm>
            <a:off x="8046720" y="4937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33" name="Text 26"/>
          <p:cNvSpPr txBox="1"/>
          <p:nvPr/>
        </p:nvSpPr>
        <p:spPr>
          <a:xfrm>
            <a:off x="8595360" y="487375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Finish, and depart for the next station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Who it is for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3520440" cy="434340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4" name="postcard" descr="postcar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00200"/>
            <a:ext cx="3154680" cy="21031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77240" y="3931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Kids to people in their 30s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470916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No grades or terms — just region, city and station.</a:t>
            </a:r>
            <a:endParaRPr lang="en-US" sz="1500" dirty="0"/>
          </a:p>
        </p:txBody>
      </p:sp>
      <p:sp>
        <p:nvSpPr>
          <p:cNvPr id="7" name="card"/>
          <p:cNvSpPr/>
          <p:nvPr/>
        </p:nvSpPr>
        <p:spPr>
          <a:xfrm>
            <a:off x="4297680" y="1417320"/>
            <a:ext cx="3520440" cy="434340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8" name="postcard" descr="postcar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1600200"/>
            <a:ext cx="3154680" cy="21031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526280" y="3931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Fans of K-POP and Korean culture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4526280" y="470916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Songs, streets, palaces and markets — learn in the Seoul you love.</a:t>
            </a:r>
            <a:endParaRPr lang="en-US" sz="1500" dirty="0"/>
          </a:p>
        </p:txBody>
      </p:sp>
      <p:sp>
        <p:nvSpPr>
          <p:cNvPr id="11" name="card"/>
          <p:cNvSpPr/>
          <p:nvPr/>
        </p:nvSpPr>
        <p:spPr>
          <a:xfrm>
            <a:off x="8046720" y="1417320"/>
            <a:ext cx="3520440" cy="434340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12" name="postcard" descr="postcar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1600200"/>
            <a:ext cx="3154680" cy="21031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275320" y="3931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India first</a:t>
            </a:r>
            <a:endParaRPr lang="en-US" sz="1900" dirty="0"/>
          </a:p>
        </p:txBody>
      </p:sp>
      <p:sp>
        <p:nvSpPr>
          <p:cNvPr id="14" name="Text 9"/>
          <p:cNvSpPr txBox="1"/>
          <p:nvPr/>
        </p:nvSpPr>
        <p:spPr>
          <a:xfrm>
            <a:off x="8275320" y="470916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The app speaks Korean, English and Hindi.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A day on the trip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Arrive → one lesson → next station. Learners finish on their own.</a:t>
            </a:r>
            <a:endParaRPr lang="en-US" sz="1700" dirty="0"/>
          </a:p>
        </p:txBody>
      </p:sp>
      <p:sp>
        <p:nvSpPr>
          <p:cNvPr id="4" name="phone"/>
          <p:cNvSpPr/>
          <p:nvPr/>
        </p:nvSpPr>
        <p:spPr>
          <a:xfrm>
            <a:off x="786384" y="1700784"/>
            <a:ext cx="1961832" cy="3822192"/>
          </a:xfrm>
          <a:prstGeom prst="roundRect">
            <a:avLst>
              <a:gd name="adj" fmla="val 10254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5" name="screen" descr="Seoul train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783080"/>
            <a:ext cx="1797240" cy="3657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5715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5715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1097280" y="571500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Seoul train map</a:t>
            </a:r>
            <a:endParaRPr lang="en-US" sz="1400" dirty="0"/>
          </a:p>
        </p:txBody>
      </p:sp>
      <p:sp>
        <p:nvSpPr>
          <p:cNvPr id="9" name="phone"/>
          <p:cNvSpPr/>
          <p:nvPr/>
        </p:nvSpPr>
        <p:spPr>
          <a:xfrm>
            <a:off x="3621024" y="1700784"/>
            <a:ext cx="1961832" cy="3822192"/>
          </a:xfrm>
          <a:prstGeom prst="roundRect">
            <a:avLst>
              <a:gd name="adj" fmla="val 10254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10" name="screen" descr="Arrival card · ent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20" y="1783080"/>
            <a:ext cx="1797240" cy="36576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474720" y="5715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3474720" y="5715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3931920" y="571500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Arrival card · enter</a:t>
            </a:r>
            <a:endParaRPr lang="en-US" sz="1400" dirty="0"/>
          </a:p>
        </p:txBody>
      </p:sp>
      <p:sp>
        <p:nvSpPr>
          <p:cNvPr id="14" name="phone"/>
          <p:cNvSpPr/>
          <p:nvPr/>
        </p:nvSpPr>
        <p:spPr>
          <a:xfrm>
            <a:off x="6455664" y="1700784"/>
            <a:ext cx="1961832" cy="3822192"/>
          </a:xfrm>
          <a:prstGeom prst="roundRect">
            <a:avLst>
              <a:gd name="adj" fmla="val 10254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15" name="screen" descr="Words → sentences → practic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1783080"/>
            <a:ext cx="1797240" cy="365760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6309360" y="5715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6309360" y="5715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6766560" y="571500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Words → sentences → practice</a:t>
            </a:r>
            <a:endParaRPr lang="en-US" sz="1400" dirty="0"/>
          </a:p>
        </p:txBody>
      </p:sp>
      <p:sp>
        <p:nvSpPr>
          <p:cNvPr id="19" name="phone"/>
          <p:cNvSpPr/>
          <p:nvPr/>
        </p:nvSpPr>
        <p:spPr>
          <a:xfrm>
            <a:off x="9290304" y="1700784"/>
            <a:ext cx="1961832" cy="3822192"/>
          </a:xfrm>
          <a:prstGeom prst="roundRect">
            <a:avLst>
              <a:gd name="adj" fmla="val 10254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20" name="screen" descr="Stamp pieces + landmark car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600" y="1783080"/>
            <a:ext cx="1797240" cy="365760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9144000" y="5715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6"/>
          <p:cNvSpPr txBox="1"/>
          <p:nvPr/>
        </p:nvSpPr>
        <p:spPr>
          <a:xfrm>
            <a:off x="9144000" y="5715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9601200" y="571500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Stamp pieces + landmark card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Every lesson has three stops</a:t>
            </a:r>
            <a:endParaRPr lang="en-US" sz="3600" dirty="0"/>
          </a:p>
        </p:txBody>
      </p:sp>
      <p:sp>
        <p:nvSpPr>
          <p:cNvPr id="3" name="phone"/>
          <p:cNvSpPr/>
          <p:nvPr/>
        </p:nvSpPr>
        <p:spPr>
          <a:xfrm>
            <a:off x="557784" y="1289304"/>
            <a:ext cx="2545935" cy="5010912"/>
          </a:xfrm>
          <a:prstGeom prst="roundRect">
            <a:avLst>
              <a:gd name="adj" fmla="val 7902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4" name="screen" descr="listen and choos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371600"/>
            <a:ext cx="2381343" cy="4846320"/>
          </a:xfrm>
          <a:prstGeom prst="rect">
            <a:avLst/>
          </a:prstGeom>
        </p:spPr>
      </p:pic>
      <p:sp>
        <p:nvSpPr>
          <p:cNvPr id="5" name="phone"/>
          <p:cNvSpPr/>
          <p:nvPr/>
        </p:nvSpPr>
        <p:spPr>
          <a:xfrm>
            <a:off x="3163824" y="1289304"/>
            <a:ext cx="2545935" cy="5010912"/>
          </a:xfrm>
          <a:prstGeom prst="roundRect">
            <a:avLst>
              <a:gd name="adj" fmla="val 7902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6" name="screen" descr="gentle retry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1371600"/>
            <a:ext cx="2381343" cy="4846320"/>
          </a:xfrm>
          <a:prstGeom prst="rect">
            <a:avLst/>
          </a:prstGeom>
        </p:spPr>
      </p:pic>
      <p:sp>
        <p:nvSpPr>
          <p:cNvPr id="7" name="card"/>
          <p:cNvSpPr/>
          <p:nvPr/>
        </p:nvSpPr>
        <p:spPr>
          <a:xfrm>
            <a:off x="5806440" y="1371600"/>
            <a:ext cx="580644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6035040" y="161848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035040" y="16184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6675120" y="148132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Words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6675120" y="184708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See and hear new letters and words</a:t>
            </a:r>
            <a:endParaRPr lang="en-US" sz="1400" dirty="0"/>
          </a:p>
        </p:txBody>
      </p:sp>
      <p:sp>
        <p:nvSpPr>
          <p:cNvPr id="12" name="card"/>
          <p:cNvSpPr/>
          <p:nvPr/>
        </p:nvSpPr>
        <p:spPr>
          <a:xfrm>
            <a:off x="5806440" y="2514600"/>
            <a:ext cx="580644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035040" y="276148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6035040" y="27614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6675120" y="262432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Sentences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6675120" y="299008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Sentences with meaning on every piece</a:t>
            </a:r>
            <a:endParaRPr lang="en-US" sz="1400" dirty="0"/>
          </a:p>
        </p:txBody>
      </p:sp>
      <p:sp>
        <p:nvSpPr>
          <p:cNvPr id="17" name="card"/>
          <p:cNvSpPr/>
          <p:nvPr/>
        </p:nvSpPr>
        <p:spPr>
          <a:xfrm>
            <a:off x="5806440" y="3657600"/>
            <a:ext cx="580644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035040" y="390448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035040" y="39044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6"/>
          <p:cNvSpPr txBox="1"/>
          <p:nvPr/>
        </p:nvSpPr>
        <p:spPr>
          <a:xfrm>
            <a:off x="6675120" y="376732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Practice</a:t>
            </a:r>
            <a:endParaRPr lang="en-US" sz="1800" dirty="0"/>
          </a:p>
        </p:txBody>
      </p:sp>
      <p:sp>
        <p:nvSpPr>
          <p:cNvPr id="21" name="Text 17"/>
          <p:cNvSpPr txBox="1"/>
          <p:nvPr/>
        </p:nvSpPr>
        <p:spPr>
          <a:xfrm>
            <a:off x="6675120" y="413308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Listen &amp; choose · fill the blank · put in order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5806440" y="4892040"/>
            <a:ext cx="5806440" cy="1234440"/>
          </a:xfrm>
          <a:prstGeom prst="roundRect">
            <a:avLst>
              <a:gd name="adj" fmla="val 13333"/>
            </a:avLst>
          </a:prstGeom>
          <a:solidFill>
            <a:schemeClr val="accent6"/>
          </a:solidFill>
          <a:ln w="12700">
            <a:solidFill>
              <a:srgbClr val="EFE0C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035040" y="4983480"/>
            <a:ext cx="5349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Three listening speeds — normal · slow · one syllable at a time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No red X. A gentle "Shall we look again?" and you simply choose again.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Hangul starts at the airport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Not in dictionary order — in the order that lets you read something from the very first screen.</a:t>
            </a:r>
            <a:endParaRPr lang="en-US" sz="1700" dirty="0"/>
          </a:p>
        </p:txBody>
      </p:sp>
      <p:sp>
        <p:nvSpPr>
          <p:cNvPr id="4" name="medal-ring"/>
          <p:cNvSpPr/>
          <p:nvPr/>
        </p:nvSpPr>
        <p:spPr>
          <a:xfrm>
            <a:off x="9637776" y="1088136"/>
            <a:ext cx="1847088" cy="184708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5" name="medal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0" y="1143000"/>
            <a:ext cx="1737360" cy="1737360"/>
          </a:xfrm>
          <a:prstGeom prst="ellipse">
            <a:avLst/>
          </a:prstGeom>
        </p:spPr>
      </p:pic>
      <p:sp>
        <p:nvSpPr>
          <p:cNvPr id="6" name="card"/>
          <p:cNvSpPr/>
          <p:nvPr/>
        </p:nvSpPr>
        <p:spPr>
          <a:xfrm>
            <a:off x="548640" y="2606040"/>
            <a:ext cx="2011680" cy="2834640"/>
          </a:xfrm>
          <a:prstGeom prst="roundRect">
            <a:avLst>
              <a:gd name="adj" fmla="val 818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2834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ㅏ ㅣ ㅇ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914400" y="3566160"/>
            <a:ext cx="1280160" cy="0"/>
          </a:xfrm>
          <a:prstGeom prst="line">
            <a:avLst/>
          </a:prstGeom>
          <a:noFill/>
          <a:ln w="12700">
            <a:solidFill>
              <a:srgbClr val="C9A46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37490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아이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child</a:t>
            </a:r>
            <a:endParaRPr lang="en-US" sz="1400" dirty="0"/>
          </a:p>
        </p:txBody>
      </p:sp>
      <p:sp>
        <p:nvSpPr>
          <p:cNvPr id="11" name="card"/>
          <p:cNvSpPr/>
          <p:nvPr/>
        </p:nvSpPr>
        <p:spPr>
          <a:xfrm>
            <a:off x="2788920" y="2606040"/>
            <a:ext cx="2011680" cy="2834640"/>
          </a:xfrm>
          <a:prstGeom prst="roundRect">
            <a:avLst>
              <a:gd name="adj" fmla="val 818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788920" y="2834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ㅗ ㅜ ㅡ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3154680" y="3566160"/>
            <a:ext cx="1280160" cy="0"/>
          </a:xfrm>
          <a:prstGeom prst="line">
            <a:avLst/>
          </a:prstGeom>
          <a:noFill/>
          <a:ln w="12700">
            <a:solidFill>
              <a:srgbClr val="C9A46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788920" y="37490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오이</a:t>
            </a:r>
            <a:endParaRPr lang="en-US" sz="4000" dirty="0"/>
          </a:p>
        </p:txBody>
      </p:sp>
      <p:sp>
        <p:nvSpPr>
          <p:cNvPr id="15" name="Text 12"/>
          <p:cNvSpPr txBox="1"/>
          <p:nvPr/>
        </p:nvSpPr>
        <p:spPr>
          <a:xfrm>
            <a:off x="2788920" y="4754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cucumber</a:t>
            </a:r>
            <a:endParaRPr lang="en-US" sz="1400" dirty="0"/>
          </a:p>
        </p:txBody>
      </p:sp>
      <p:sp>
        <p:nvSpPr>
          <p:cNvPr id="16" name="card"/>
          <p:cNvSpPr/>
          <p:nvPr/>
        </p:nvSpPr>
        <p:spPr>
          <a:xfrm>
            <a:off x="5029200" y="2606040"/>
            <a:ext cx="2011680" cy="2834640"/>
          </a:xfrm>
          <a:prstGeom prst="roundRect">
            <a:avLst>
              <a:gd name="adj" fmla="val 818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029200" y="2834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ㄴ ㅁ ㅅ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5394960" y="3566160"/>
            <a:ext cx="1280160" cy="0"/>
          </a:xfrm>
          <a:prstGeom prst="line">
            <a:avLst/>
          </a:prstGeom>
          <a:noFill/>
          <a:ln w="12700">
            <a:solidFill>
              <a:srgbClr val="C9A46A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029200" y="37490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남산</a:t>
            </a:r>
            <a:endParaRPr lang="en-US" sz="4000" dirty="0"/>
          </a:p>
        </p:txBody>
      </p:sp>
      <p:sp>
        <p:nvSpPr>
          <p:cNvPr id="20" name="Text 17"/>
          <p:cNvSpPr txBox="1"/>
          <p:nvPr/>
        </p:nvSpPr>
        <p:spPr>
          <a:xfrm>
            <a:off x="5029200" y="4754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Namsan</a:t>
            </a:r>
            <a:endParaRPr lang="en-US" sz="1400" dirty="0"/>
          </a:p>
        </p:txBody>
      </p:sp>
      <p:sp>
        <p:nvSpPr>
          <p:cNvPr id="21" name="card"/>
          <p:cNvSpPr/>
          <p:nvPr/>
        </p:nvSpPr>
        <p:spPr>
          <a:xfrm>
            <a:off x="7269480" y="2606040"/>
            <a:ext cx="2011680" cy="2834640"/>
          </a:xfrm>
          <a:prstGeom prst="roundRect">
            <a:avLst>
              <a:gd name="adj" fmla="val 818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269480" y="2834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ㅓ ㄹ ㄱ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7635240" y="3566160"/>
            <a:ext cx="1280160" cy="0"/>
          </a:xfrm>
          <a:prstGeom prst="line">
            <a:avLst/>
          </a:prstGeom>
          <a:noFill/>
          <a:ln w="12700">
            <a:solidFill>
              <a:srgbClr val="C9A46A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7269480" y="37490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</a:t>
            </a:r>
            <a:endParaRPr lang="en-US" sz="4000" dirty="0"/>
          </a:p>
        </p:txBody>
      </p:sp>
      <p:sp>
        <p:nvSpPr>
          <p:cNvPr id="25" name="Text 22"/>
          <p:cNvSpPr txBox="1"/>
          <p:nvPr/>
        </p:nvSpPr>
        <p:spPr>
          <a:xfrm>
            <a:off x="7269480" y="4754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Seoul</a:t>
            </a:r>
            <a:endParaRPr lang="en-US" sz="1400" dirty="0"/>
          </a:p>
        </p:txBody>
      </p:sp>
      <p:sp>
        <p:nvSpPr>
          <p:cNvPr id="26" name="card"/>
          <p:cNvSpPr/>
          <p:nvPr/>
        </p:nvSpPr>
        <p:spPr>
          <a:xfrm>
            <a:off x="9509760" y="2606040"/>
            <a:ext cx="2011680" cy="2834640"/>
          </a:xfrm>
          <a:prstGeom prst="roundRect">
            <a:avLst>
              <a:gd name="adj" fmla="val 818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509760" y="2834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ㅎ ㄷ ㅂ</a:t>
            </a:r>
            <a:endParaRPr lang="en-US" sz="2400" dirty="0"/>
          </a:p>
        </p:txBody>
      </p:sp>
      <p:sp>
        <p:nvSpPr>
          <p:cNvPr id="28" name="Shape 25"/>
          <p:cNvSpPr/>
          <p:nvPr/>
        </p:nvSpPr>
        <p:spPr>
          <a:xfrm>
            <a:off x="9875520" y="3566160"/>
            <a:ext cx="1280160" cy="0"/>
          </a:xfrm>
          <a:prstGeom prst="line">
            <a:avLst/>
          </a:prstGeom>
          <a:noFill/>
          <a:ln w="12700">
            <a:solidFill>
              <a:srgbClr val="C9A46A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9509760" y="37490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한강</a:t>
            </a:r>
            <a:endParaRPr lang="en-US" sz="4000" dirty="0"/>
          </a:p>
        </p:txBody>
      </p:sp>
      <p:sp>
        <p:nvSpPr>
          <p:cNvPr id="30" name="Text 27"/>
          <p:cNvSpPr txBox="1"/>
          <p:nvPr/>
        </p:nvSpPr>
        <p:spPr>
          <a:xfrm>
            <a:off x="9509760" y="4754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 River</a:t>
            </a:r>
            <a:endParaRPr lang="en-US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Only words made of letters already learned appear.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20 stations, 20 lessons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The route is the syllabus: situational conversation in units 1–17, with two review stops.</a:t>
            </a:r>
            <a:endParaRPr lang="en-US" sz="1500" dirty="0"/>
          </a:p>
        </p:txBody>
      </p:sp>
      <p:pic>
        <p:nvPicPr>
          <p:cNvPr id="4" name="Image 0" descr="Incheon Airpo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45920"/>
            <a:ext cx="713232" cy="713232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53312" y="1664208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0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Incheon Airport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Read easy Seoul signs</a:t>
            </a:r>
            <a:endParaRPr lang="en-US" sz="1100" dirty="0"/>
          </a:p>
        </p:txBody>
      </p:sp>
      <p:pic>
        <p:nvPicPr>
          <p:cNvPr id="6" name="Image 1" descr="Gwanghwamun Squa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542032"/>
            <a:ext cx="713232" cy="713232"/>
          </a:xfrm>
          <a:prstGeom prst="ellipse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53312" y="2560320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1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Gwanghwamun Square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Greet and introduce yourself</a:t>
            </a:r>
            <a:endParaRPr lang="en-US" sz="1100" dirty="0"/>
          </a:p>
        </p:txBody>
      </p:sp>
      <p:pic>
        <p:nvPicPr>
          <p:cNvPr id="8" name="Image 2" descr="Yeouido Hangang P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438144"/>
            <a:ext cx="713232" cy="713232"/>
          </a:xfrm>
          <a:prstGeom prst="ellipse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53312" y="3456432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2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Yeouido Hangang Park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Ask and say what this is</a:t>
            </a:r>
            <a:endParaRPr lang="en-US" sz="1100" dirty="0"/>
          </a:p>
        </p:txBody>
      </p:sp>
      <p:pic>
        <p:nvPicPr>
          <p:cNvPr id="10" name="Image 3" descr="Hongda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334256"/>
            <a:ext cx="713232" cy="713232"/>
          </a:xfrm>
          <a:prstGeom prst="ellipse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1353312" y="4352544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3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Hongdae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Say where you are going</a:t>
            </a:r>
            <a:endParaRPr lang="en-US" sz="1100" dirty="0"/>
          </a:p>
        </p:txBody>
      </p:sp>
      <p:pic>
        <p:nvPicPr>
          <p:cNvPr id="12" name="Image 4" descr="Gyeongbokgu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5230368"/>
            <a:ext cx="713232" cy="713232"/>
          </a:xfrm>
          <a:prstGeom prst="ellipse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1353312" y="5248656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4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Gyeongbokgung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Ask where things are</a:t>
            </a:r>
            <a:endParaRPr lang="en-US" sz="1100" dirty="0"/>
          </a:p>
        </p:txBody>
      </p:sp>
      <p:pic>
        <p:nvPicPr>
          <p:cNvPr id="14" name="Image 5" descr="Sungnyemu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6704" y="1645920"/>
            <a:ext cx="713232" cy="713232"/>
          </a:xfrm>
          <a:prstGeom prst="ellipse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4151376" y="1664208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5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Sungnyemun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Ask the way · subway</a:t>
            </a:r>
            <a:endParaRPr lang="en-US" sz="1100" dirty="0"/>
          </a:p>
        </p:txBody>
      </p:sp>
      <p:pic>
        <p:nvPicPr>
          <p:cNvPr id="16" name="Image 6" descr="Insado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6704" y="2542032"/>
            <a:ext cx="713232" cy="713232"/>
          </a:xfrm>
          <a:prstGeom prst="ellipse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4151376" y="2560320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6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Insadong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Order what you want</a:t>
            </a:r>
            <a:endParaRPr lang="en-US" sz="1100" dirty="0"/>
          </a:p>
        </p:txBody>
      </p:sp>
      <p:pic>
        <p:nvPicPr>
          <p:cNvPr id="18" name="Image 7" descr="Bukchon Hanok Village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6704" y="3438144"/>
            <a:ext cx="713232" cy="713232"/>
          </a:xfrm>
          <a:prstGeom prst="ellipse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4151376" y="3456432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7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Bukchon Hanok Village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Ask about times</a:t>
            </a:r>
            <a:endParaRPr lang="en-US" sz="1100" dirty="0"/>
          </a:p>
        </p:txBody>
      </p:sp>
      <p:pic>
        <p:nvPicPr>
          <p:cNvPr id="20" name="Image 8" descr="Myeongdo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6704" y="4334256"/>
            <a:ext cx="713232" cy="713232"/>
          </a:xfrm>
          <a:prstGeom prst="ellipse">
            <a:avLst/>
          </a:prstGeom>
        </p:spPr>
      </p:pic>
      <p:sp>
        <p:nvSpPr>
          <p:cNvPr id="21" name="Text 10"/>
          <p:cNvSpPr txBox="1"/>
          <p:nvPr/>
        </p:nvSpPr>
        <p:spPr>
          <a:xfrm>
            <a:off x="4151376" y="4352544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8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Myeongdong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Ask and pay prices</a:t>
            </a:r>
            <a:endParaRPr lang="en-US" sz="1100" dirty="0"/>
          </a:p>
        </p:txBody>
      </p:sp>
      <p:pic>
        <p:nvPicPr>
          <p:cNvPr id="22" name="Image 9" descr="N Seoul Tower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6704" y="5230368"/>
            <a:ext cx="713232" cy="713232"/>
          </a:xfrm>
          <a:prstGeom prst="ellipse">
            <a:avLst/>
          </a:prstGeom>
        </p:spPr>
      </p:pic>
      <p:sp>
        <p:nvSpPr>
          <p:cNvPr id="23" name="Text 11"/>
          <p:cNvSpPr txBox="1"/>
          <p:nvPr/>
        </p:nvSpPr>
        <p:spPr>
          <a:xfrm>
            <a:off x="4151376" y="5248656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9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Seoul Tower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Say what you did</a:t>
            </a:r>
            <a:endParaRPr lang="en-US" sz="1100" dirty="0"/>
          </a:p>
        </p:txBody>
      </p:sp>
      <p:pic>
        <p:nvPicPr>
          <p:cNvPr id="24" name="Image 10" descr="Lotte World Tower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4768" y="1645920"/>
            <a:ext cx="713232" cy="713232"/>
          </a:xfrm>
          <a:prstGeom prst="ellipse">
            <a:avLst/>
          </a:prstGeom>
        </p:spPr>
      </p:pic>
      <p:sp>
        <p:nvSpPr>
          <p:cNvPr id="25" name="Text 12"/>
          <p:cNvSpPr txBox="1"/>
          <p:nvPr/>
        </p:nvSpPr>
        <p:spPr>
          <a:xfrm>
            <a:off x="6949440" y="1664208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10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Lotte World Tower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Talk about plans</a:t>
            </a:r>
            <a:endParaRPr lang="en-US" sz="1100" dirty="0"/>
          </a:p>
        </p:txBody>
      </p:sp>
      <p:pic>
        <p:nvPicPr>
          <p:cNvPr id="26" name="Image 11" descr="DDP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4768" y="2542032"/>
            <a:ext cx="713232" cy="713232"/>
          </a:xfrm>
          <a:prstGeom prst="ellipse">
            <a:avLst/>
          </a:prstGeom>
        </p:spPr>
      </p:pic>
      <p:sp>
        <p:nvSpPr>
          <p:cNvPr id="27" name="Text 13"/>
          <p:cNvSpPr txBox="1"/>
          <p:nvPr/>
        </p:nvSpPr>
        <p:spPr>
          <a:xfrm>
            <a:off x="6949440" y="2560320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R1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DDP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Review units 1–5</a:t>
            </a:r>
            <a:endParaRPr lang="en-US" sz="1100" dirty="0"/>
          </a:p>
        </p:txBody>
      </p:sp>
      <p:pic>
        <p:nvPicPr>
          <p:cNvPr id="28" name="Image 12" descr="Gangnam / COEX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44768" y="3438144"/>
            <a:ext cx="713232" cy="713232"/>
          </a:xfrm>
          <a:prstGeom prst="ellipse">
            <a:avLst/>
          </a:prstGeom>
        </p:spPr>
      </p:pic>
      <p:sp>
        <p:nvSpPr>
          <p:cNvPr id="29" name="Text 14"/>
          <p:cNvSpPr txBox="1"/>
          <p:nvPr/>
        </p:nvSpPr>
        <p:spPr>
          <a:xfrm>
            <a:off x="6949440" y="3456432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R2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Gangnam / COEX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Review units 6–10</a:t>
            </a:r>
            <a:endParaRPr lang="en-US" sz="1100" dirty="0"/>
          </a:p>
        </p:txBody>
      </p:sp>
      <p:pic>
        <p:nvPicPr>
          <p:cNvPr id="30" name="Image 13" descr="Seoul Station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44768" y="4334256"/>
            <a:ext cx="713232" cy="713232"/>
          </a:xfrm>
          <a:prstGeom prst="ellipse">
            <a:avLst/>
          </a:prstGeom>
        </p:spPr>
      </p:pic>
      <p:sp>
        <p:nvSpPr>
          <p:cNvPr id="31" name="Text 15"/>
          <p:cNvSpPr txBox="1"/>
          <p:nvPr/>
        </p:nvSpPr>
        <p:spPr>
          <a:xfrm>
            <a:off x="6949440" y="4352544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11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Seoul Station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Buy tickets · count</a:t>
            </a:r>
            <a:endParaRPr lang="en-US" sz="1100" dirty="0"/>
          </a:p>
        </p:txBody>
      </p:sp>
      <p:pic>
        <p:nvPicPr>
          <p:cNvPr id="32" name="Image 14" descr="Gwangjang Market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4768" y="5230368"/>
            <a:ext cx="713232" cy="713232"/>
          </a:xfrm>
          <a:prstGeom prst="ellipse">
            <a:avLst/>
          </a:prstGeom>
        </p:spPr>
      </p:pic>
      <p:sp>
        <p:nvSpPr>
          <p:cNvPr id="33" name="Text 16"/>
          <p:cNvSpPr txBox="1"/>
          <p:nvPr/>
        </p:nvSpPr>
        <p:spPr>
          <a:xfrm>
            <a:off x="6949440" y="5248656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12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Gwangjang Market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Order food · taste</a:t>
            </a:r>
            <a:endParaRPr lang="en-US" sz="1100" dirty="0"/>
          </a:p>
        </p:txBody>
      </p:sp>
      <p:pic>
        <p:nvPicPr>
          <p:cNvPr id="34" name="Image 15" descr="Cheonggyecheon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42832" y="1645920"/>
            <a:ext cx="713232" cy="713232"/>
          </a:xfrm>
          <a:prstGeom prst="ellipse">
            <a:avLst/>
          </a:prstGeom>
        </p:spPr>
      </p:pic>
      <p:sp>
        <p:nvSpPr>
          <p:cNvPr id="35" name="Text 17"/>
          <p:cNvSpPr txBox="1"/>
          <p:nvPr/>
        </p:nvSpPr>
        <p:spPr>
          <a:xfrm>
            <a:off x="9747504" y="1664208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13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Cheonggyecheon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Ask and give directions</a:t>
            </a:r>
            <a:endParaRPr lang="en-US" sz="1100" dirty="0"/>
          </a:p>
        </p:txBody>
      </p:sp>
      <p:pic>
        <p:nvPicPr>
          <p:cNvPr id="36" name="Image 16" descr="Seongsu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42832" y="2542032"/>
            <a:ext cx="713232" cy="713232"/>
          </a:xfrm>
          <a:prstGeom prst="ellipse">
            <a:avLst/>
          </a:prstGeom>
        </p:spPr>
      </p:pic>
      <p:sp>
        <p:nvSpPr>
          <p:cNvPr id="37" name="Text 18"/>
          <p:cNvSpPr txBox="1"/>
          <p:nvPr/>
        </p:nvSpPr>
        <p:spPr>
          <a:xfrm>
            <a:off x="9747504" y="2560320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14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Seongsu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Say what you want to do</a:t>
            </a:r>
            <a:endParaRPr lang="en-US" sz="1100" dirty="0"/>
          </a:p>
        </p:txBody>
      </p:sp>
      <p:pic>
        <p:nvPicPr>
          <p:cNvPr id="38" name="Image 17" descr="Seoul Forest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942832" y="3438144"/>
            <a:ext cx="713232" cy="713232"/>
          </a:xfrm>
          <a:prstGeom prst="ellipse">
            <a:avLst/>
          </a:prstGeom>
        </p:spPr>
      </p:pic>
      <p:sp>
        <p:nvSpPr>
          <p:cNvPr id="39" name="Text 19"/>
          <p:cNvSpPr txBox="1"/>
          <p:nvPr/>
        </p:nvSpPr>
        <p:spPr>
          <a:xfrm>
            <a:off x="9747504" y="3456432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15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Seoul Forest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Weather and seasons</a:t>
            </a:r>
            <a:endParaRPr lang="en-US" sz="1100" dirty="0"/>
          </a:p>
        </p:txBody>
      </p:sp>
      <p:pic>
        <p:nvPicPr>
          <p:cNvPr id="40" name="Image 18" descr="K-POP Street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42832" y="4334256"/>
            <a:ext cx="713232" cy="713232"/>
          </a:xfrm>
          <a:prstGeom prst="ellipse">
            <a:avLst/>
          </a:prstGeom>
        </p:spPr>
      </p:pic>
      <p:sp>
        <p:nvSpPr>
          <p:cNvPr id="41" name="Text 20"/>
          <p:cNvSpPr txBox="1"/>
          <p:nvPr/>
        </p:nvSpPr>
        <p:spPr>
          <a:xfrm>
            <a:off x="9747504" y="4352544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16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K-POP Street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What you like · cheering</a:t>
            </a:r>
            <a:endParaRPr lang="en-US" sz="1100" dirty="0"/>
          </a:p>
        </p:txBody>
      </p:sp>
      <p:pic>
        <p:nvPicPr>
          <p:cNvPr id="42" name="Image 19" descr="Changdeokgu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42832" y="5230368"/>
            <a:ext cx="713232" cy="713232"/>
          </a:xfrm>
          <a:prstGeom prst="ellipse">
            <a:avLst/>
          </a:prstGeom>
        </p:spPr>
      </p:pic>
      <p:sp>
        <p:nvSpPr>
          <p:cNvPr id="43" name="Text 21"/>
          <p:cNvSpPr txBox="1"/>
          <p:nvPr/>
        </p:nvSpPr>
        <p:spPr>
          <a:xfrm>
            <a:off x="9747504" y="5248656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Unit 17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Changdeokgung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Polite greetings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Souvenirs, not penalties</a:t>
            </a:r>
            <a:endParaRPr lang="en-US" sz="3600" dirty="0"/>
          </a:p>
        </p:txBody>
      </p:sp>
      <p:pic>
        <p:nvPicPr>
          <p:cNvPr id="3" name="postcard" descr="postcar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17320"/>
            <a:ext cx="4937760" cy="3291840"/>
          </a:xfrm>
          <a:prstGeom prst="rect">
            <a:avLst/>
          </a:prstGeom>
        </p:spPr>
      </p:pic>
      <p:pic>
        <p:nvPicPr>
          <p:cNvPr id="4" name="postcard2" descr="postcar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680" y="3566160"/>
            <a:ext cx="3291840" cy="2194560"/>
          </a:xfrm>
          <a:prstGeom prst="rect">
            <a:avLst/>
          </a:prstGeom>
        </p:spPr>
      </p:pic>
      <p:sp>
        <p:nvSpPr>
          <p:cNvPr id="5" name="card"/>
          <p:cNvSpPr/>
          <p:nvPr/>
        </p:nvSpPr>
        <p:spPr>
          <a:xfrm>
            <a:off x="6035040" y="1417320"/>
            <a:ext cx="5577840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6263640" y="155448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Stamp pieces &amp; landmark cards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263640" y="198424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Collected in a travel passport at every finished stop.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6035040" y="2926080"/>
            <a:ext cx="5577840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263640" y="30632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Today's postcard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6263640" y="349300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Decorate a landmark postcard and share it — no name, face or age on it.</a:t>
            </a:r>
            <a:endParaRPr lang="en-US" sz="1400" dirty="0"/>
          </a:p>
        </p:txBody>
      </p:sp>
      <p:sp>
        <p:nvSpPr>
          <p:cNvPr id="11" name="card"/>
          <p:cNvSpPr/>
          <p:nvPr/>
        </p:nvSpPr>
        <p:spPr>
          <a:xfrm>
            <a:off x="6035040" y="4434840"/>
            <a:ext cx="5577840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263640" y="457200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This week's attendance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6263640" y="500176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Miss a day and lose nothing — so you come back.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Safe by design, for kids too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520440" cy="2011680"/>
          </a:xfrm>
          <a:prstGeom prst="roundRect">
            <a:avLst>
              <a:gd name="adj" fmla="val 8182"/>
            </a:avLst>
          </a:prstGeom>
          <a:solidFill>
            <a:schemeClr val="accent1"/>
          </a:solidFill>
          <a:ln w="12700">
            <a:solidFill>
              <a:srgbClr val="9FD3C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645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Under 18: no sign-in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42316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Progress stays on the device and is never sent to a server.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97680" y="1463040"/>
            <a:ext cx="3520440" cy="2011680"/>
          </a:xfrm>
          <a:prstGeom prst="roundRect">
            <a:avLst>
              <a:gd name="adj" fmla="val 8182"/>
            </a:avLst>
          </a:prstGeom>
          <a:solidFill>
            <a:schemeClr val="accent1"/>
          </a:solidFill>
          <a:ln w="12700">
            <a:solidFill>
              <a:srgbClr val="9FD3C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26280" y="1645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No birthdate, face or name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526280" y="242316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Age is only "18 or older / under 18".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46720" y="1463040"/>
            <a:ext cx="3520440" cy="2011680"/>
          </a:xfrm>
          <a:prstGeom prst="roundRect">
            <a:avLst>
              <a:gd name="adj" fmla="val 8182"/>
            </a:avLst>
          </a:prstGeom>
          <a:solidFill>
            <a:schemeClr val="accent1"/>
          </a:solidFill>
          <a:ln w="12700">
            <a:solidFill>
              <a:srgbClr val="9FD3C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75320" y="1645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No paid luck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275320" y="242316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No gacha. Cards come only from what you do.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703320"/>
            <a:ext cx="3520440" cy="2011680"/>
          </a:xfrm>
          <a:prstGeom prst="roundRect">
            <a:avLst>
              <a:gd name="adj" fmla="val 8182"/>
            </a:avLst>
          </a:prstGeom>
          <a:solidFill>
            <a:schemeClr val="accent1"/>
          </a:solidFill>
          <a:ln w="12700">
            <a:solidFill>
              <a:srgbClr val="9FD3C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388620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Written by people, graded by code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466344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never invents questions or answers on the fly.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297680" y="3703320"/>
            <a:ext cx="3520440" cy="2011680"/>
          </a:xfrm>
          <a:prstGeom prst="roundRect">
            <a:avLst>
              <a:gd name="adj" fmla="val 8182"/>
            </a:avLst>
          </a:prstGeom>
          <a:solidFill>
            <a:schemeClr val="accent1"/>
          </a:solidFill>
          <a:ln w="12700">
            <a:solidFill>
              <a:srgbClr val="9FD3C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26280" y="388620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No real brands, singers or faces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4526280" y="466344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K-POP is drawn with light sticks and stage lights only.</a:t>
            </a:r>
            <a:endParaRPr lang="en-US" sz="1400" dirty="0"/>
          </a:p>
        </p:txBody>
      </p:sp>
      <p:pic>
        <p:nvPicPr>
          <p:cNvPr id="18" name="Image 0" descr="QR hangultrip.clou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3840480"/>
            <a:ext cx="1737360" cy="173736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0058400" y="388620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Chosen on the very first screen —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"18 or older" · "under 18"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Light on any phone</a:t>
            </a:r>
            <a:endParaRPr lang="en-US" sz="3600" dirty="0"/>
          </a:p>
        </p:txBody>
      </p:sp>
      <p:sp>
        <p:nvSpPr>
          <p:cNvPr id="3" name="phone"/>
          <p:cNvSpPr/>
          <p:nvPr/>
        </p:nvSpPr>
        <p:spPr>
          <a:xfrm>
            <a:off x="8695944" y="1197864"/>
            <a:ext cx="2590866" cy="5102352"/>
          </a:xfrm>
          <a:prstGeom prst="roundRect">
            <a:avLst>
              <a:gd name="adj" fmla="val 7765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4" name="screen" descr="first scre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0" y="1280160"/>
            <a:ext cx="2426274" cy="49377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50876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46304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Runs in the browser — no install · add to home screen like an app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48640" y="260604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2606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256032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Train controls tuned for phone, tablet and PC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548640" y="370332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3703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1280160" y="365760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Pre-recorded audio for every sentence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548640" y="480060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8640" y="4800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475488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Interface: Korean · English · Hindi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After Seoul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Seoul is the first region. The same engine opens the next cities.</a:t>
            </a:r>
            <a:endParaRPr lang="en-US" sz="1700" dirty="0"/>
          </a:p>
        </p:txBody>
      </p:sp>
      <p:sp>
        <p:nvSpPr>
          <p:cNvPr id="4" name="medal-ring"/>
          <p:cNvSpPr/>
          <p:nvPr/>
        </p:nvSpPr>
        <p:spPr>
          <a:xfrm>
            <a:off x="493776" y="2139696"/>
            <a:ext cx="1664208" cy="1664208"/>
          </a:xfrm>
          <a:prstGeom prst="ellipse">
            <a:avLst/>
          </a:prstGeom>
          <a:solidFill>
            <a:srgbClr val="2F6F64"/>
          </a:solidFill>
          <a:ln w="12700">
            <a:solidFill>
              <a:srgbClr val="2F6F64"/>
            </a:solidFill>
            <a:prstDash val="solid"/>
          </a:ln>
        </p:spPr>
      </p:sp>
      <p:pic>
        <p:nvPicPr>
          <p:cNvPr id="5" name="medal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194560"/>
            <a:ext cx="1554480" cy="1554480"/>
          </a:xfrm>
          <a:prstGeom prst="ellipse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5760" y="393192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Seoul · open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2788920" y="2514600"/>
            <a:ext cx="1005840" cy="10058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9A46A"/>
            </a:solidFill>
            <a:prstDash val="dash"/>
          </a:ln>
        </p:spPr>
      </p:sp>
      <p:sp>
        <p:nvSpPr>
          <p:cNvPr id="8" name="Text 5"/>
          <p:cNvSpPr txBox="1"/>
          <p:nvPr/>
        </p:nvSpPr>
        <p:spPr>
          <a:xfrm>
            <a:off x="23774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Busan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237744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coming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617720" y="2514600"/>
            <a:ext cx="1005840" cy="10058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9A46A"/>
            </a:solidFill>
            <a:prstDash val="dash"/>
          </a:ln>
        </p:spPr>
      </p:sp>
      <p:sp>
        <p:nvSpPr>
          <p:cNvPr id="11" name="Text 8"/>
          <p:cNvSpPr txBox="1"/>
          <p:nvPr/>
        </p:nvSpPr>
        <p:spPr>
          <a:xfrm>
            <a:off x="42062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Gyeongju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20624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coming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446520" y="2514600"/>
            <a:ext cx="1005840" cy="10058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9A46A"/>
            </a:solidFill>
            <a:prstDash val="dash"/>
          </a:ln>
        </p:spPr>
      </p:sp>
      <p:sp>
        <p:nvSpPr>
          <p:cNvPr id="14" name="Text 11"/>
          <p:cNvSpPr txBox="1"/>
          <p:nvPr/>
        </p:nvSpPr>
        <p:spPr>
          <a:xfrm>
            <a:off x="60350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Jeju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603504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coming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8275320" y="2514600"/>
            <a:ext cx="1005840" cy="10058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9A46A"/>
            </a:solidFill>
            <a:prstDash val="dash"/>
          </a:ln>
        </p:spPr>
      </p:sp>
      <p:sp>
        <p:nvSpPr>
          <p:cNvPr id="17" name="Text 14"/>
          <p:cNvSpPr txBox="1"/>
          <p:nvPr/>
        </p:nvSpPr>
        <p:spPr>
          <a:xfrm>
            <a:off x="78638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Jeonju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786384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coming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10104120" y="2514600"/>
            <a:ext cx="1005840" cy="10058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9A46A"/>
            </a:solidFill>
            <a:prstDash val="dash"/>
          </a:ln>
        </p:spPr>
      </p:sp>
      <p:sp>
        <p:nvSpPr>
          <p:cNvPr id="20" name="Text 17"/>
          <p:cNvSpPr txBox="1"/>
          <p:nvPr/>
        </p:nvSpPr>
        <p:spPr>
          <a:xfrm>
            <a:off x="96926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Gangneung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969264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coming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2286000" y="3017520"/>
            <a:ext cx="9235440" cy="0"/>
          </a:xfrm>
          <a:prstGeom prst="line">
            <a:avLst/>
          </a:prstGeom>
          <a:noFill/>
          <a:ln w="25400">
            <a:solidFill>
              <a:srgbClr val="C9A46A"/>
            </a:solidFill>
            <a:prstDash val="dash"/>
          </a:ln>
        </p:spPr>
      </p:sp>
      <p:sp>
        <p:nvSpPr>
          <p:cNvPr id="23" name="card"/>
          <p:cNvSpPr/>
          <p:nvPr/>
        </p:nvSpPr>
        <p:spPr>
          <a:xfrm>
            <a:off x="548640" y="4800600"/>
            <a:ext cx="11094415" cy="1051560"/>
          </a:xfrm>
          <a:prstGeom prst="roundRect">
            <a:avLst>
              <a:gd name="adj" fmla="val 15652"/>
            </a:avLst>
          </a:prstGeom>
          <a:solidFill>
            <a:schemeClr val="accent6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22960" y="4846320"/>
            <a:ext cx="105457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More real-world question types are coming — reading a convenience-store shelf, a menu board.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HangulTrip</a:t>
            </a:r>
            <a:endParaRPr lang="en-US" sz="72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Start your trip now</a:t>
            </a:r>
            <a:endParaRPr lang="en-US" sz="1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Tap "Look around first" to explore without signing in.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2976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hangultrip.cloud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892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hangultrip@gmail.com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001000" y="1325880"/>
            <a:ext cx="3291840" cy="3291840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25400">
            <a:solidFill>
              <a:srgbClr val="C9A46A"/>
            </a:solidFill>
            <a:prstDash val="solid"/>
          </a:ln>
        </p:spPr>
      </p:sp>
      <p:pic>
        <p:nvPicPr>
          <p:cNvPr id="8" name="Image 0" descr="QR code: hangultrip.clou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1508760"/>
            <a:ext cx="2926080" cy="29260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26680" y="4800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Point your phone camera to open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ngulTrip">
  <a:themeElements>
    <a:clrScheme name="HangulTrip">
      <a:dk1>
        <a:srgbClr val="1F2A37"/>
      </a:dk1>
      <a:lt1>
        <a:srgbClr val="FFFAF2"/>
      </a:lt1>
      <a:dk2>
        <a:srgbClr val="1F4E47"/>
      </a:dk2>
      <a:lt2>
        <a:srgbClr val="F6EAD0"/>
      </a:lt2>
      <a:accent1>
        <a:srgbClr val="2F6F64"/>
      </a:accent1>
      <a:accent2>
        <a:srgbClr val="C9A46A"/>
      </a:accent2>
      <a:accent3>
        <a:srgbClr val="E3B23C"/>
      </a:accent3>
      <a:accent4>
        <a:srgbClr val="8E3B2E"/>
      </a:accent4>
      <a:accent5>
        <a:srgbClr val="9FD3C7"/>
      </a:accent5>
      <a:accent6>
        <a:srgbClr val="EFE0C0"/>
      </a:accent6>
      <a:hlink>
        <a:srgbClr val="2F6F64"/>
      </a:hlink>
      <a:folHlink>
        <a:srgbClr val="1F4E47"/>
      </a:folHlink>
    </a:clrScheme>
    <a:fontScheme name="HangulTrip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한글여행 HangulTrip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HangulTrip — Service Introduction</dc:title>
  <dc:subject>PptxGenJS Presentation</dc:subject>
  <dc:creator>한글여행 HangulTrip</dc:creator>
  <cp:lastModifiedBy>한글여행 HangulTrip</cp:lastModifiedBy>
  <cp:revision>1</cp:revision>
  <dcterms:created xsi:type="dcterms:W3CDTF">2026-10-29T23:08:19Z</dcterms:created>
  <dcterms:modified xsi:type="dcterms:W3CDTF">2026-10-29T23:08:19Z</dcterms:modified>
</cp:coreProperties>
</file>