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시작" id="{a9ab1f11-e7ed-2f3d-19e6-69884a4e63a5}">
          <p14:sldIdLst>
            <p14:sldId id="256"/>
            <p14:sldId id="257"/>
            <p14:sldId id="258"/>
          </p14:sldIdLst>
        </p14:section>
        <p14:section name="경험" id="{7777a2f2-3764-b731-2fdc-93bca8b7e3ef}">
          <p14:sldIdLst>
            <p14:sldId id="259"/>
            <p14:sldId id="260"/>
            <p14:sldId id="261"/>
          </p14:sldIdLst>
        </p14:section>
        <p14:section name="커리큘럼" id="{52758c20-125b-3791-f88b-174f4acaaab2}">
          <p14:sldIdLst>
            <p14:sldId id="262"/>
            <p14:sldId id="263"/>
          </p14:sldIdLst>
        </p14:section>
        <p14:section name="원칙" id="{0e7ef384-b945-3d49-4204-8a82509dcedd}">
          <p14:sldIdLst>
            <p14:sldId id="264"/>
            <p14:sldId id="265"/>
            <p14:sldId id="266"/>
          </p14:sldIdLst>
        </p14:section>
        <p14:section name="마무리" id="{7bb658d3-d415-af42-13ad-211745a321a4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F4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b="1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7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7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2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6EAD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1"/>
                </a:solidFill>
              </a:rPr>
              <a:t>hangultrip.cloud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rgbClr val="1F4E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600" dirty="0"/>
          </a:p>
        </p:txBody>
      </p:sp>
      <p:sp>
        <p:nvSpPr>
          <p:cNvPr id="3" name="Text 0"/>
          <p:cNvSpPr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accent5"/>
                </a:solidFill>
              </a:rPr>
              <a:t>hangultrip.cloud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jpg"/><Relationship Id="rId3" Type="http://schemas.openxmlformats.org/officeDocument/2006/relationships/image" Target="../media/image-3-3.jp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image" Target="../media/image-4-4.jp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image" Target="../media/image-7-19.png"/><Relationship Id="rId20" Type="http://schemas.openxmlformats.org/officeDocument/2006/relationships/image" Target="../media/image-7-20.png"/><Relationship Id="rId21" Type="http://schemas.openxmlformats.org/officeDocument/2006/relationships/slideLayout" Target="../slideLayouts/slideLayout3.xml"/><Relationship Id="rId2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서비스 소개서</a:t>
            </a: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한글여행</a:t>
            </a:r>
            <a:endParaRPr lang="en-US" sz="72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서울을 기차로 달리며 배우는 한글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818120" y="1143000"/>
            <a:ext cx="2240280" cy="0"/>
          </a:xfrm>
          <a:prstGeom prst="line">
            <a:avLst/>
          </a:prstGeom>
          <a:noFill/>
          <a:ln w="38100">
            <a:solidFill>
              <a:srgbClr val="C9A46A"/>
            </a:solidFill>
            <a:prstDash val="dash"/>
          </a:ln>
        </p:spPr>
      </p:sp>
      <p:sp>
        <p:nvSpPr>
          <p:cNvPr id="6" name="medal-ring"/>
          <p:cNvSpPr/>
          <p:nvPr/>
        </p:nvSpPr>
        <p:spPr>
          <a:xfrm>
            <a:off x="7260336" y="95097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7" name="medal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1005840"/>
            <a:ext cx="1234440" cy="1234440"/>
          </a:xfrm>
          <a:prstGeom prst="ellipse">
            <a:avLst/>
          </a:prstGeom>
        </p:spPr>
      </p:pic>
      <p:sp>
        <p:nvSpPr>
          <p:cNvPr id="8" name="medal-ring"/>
          <p:cNvSpPr/>
          <p:nvPr/>
        </p:nvSpPr>
        <p:spPr>
          <a:xfrm>
            <a:off x="9454896" y="58521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9" name="medal" descr="landma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640080"/>
            <a:ext cx="1234440" cy="1234440"/>
          </a:xfrm>
          <a:prstGeom prst="ellipse">
            <a:avLst/>
          </a:prstGeom>
        </p:spPr>
      </p:pic>
      <p:sp>
        <p:nvSpPr>
          <p:cNvPr id="10" name="medal-ring"/>
          <p:cNvSpPr/>
          <p:nvPr/>
        </p:nvSpPr>
        <p:spPr>
          <a:xfrm>
            <a:off x="10186416" y="2596896"/>
            <a:ext cx="1709928" cy="170992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1" name="medal" descr="landm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2651760"/>
            <a:ext cx="1600200" cy="1600200"/>
          </a:xfrm>
          <a:prstGeom prst="ellipse">
            <a:avLst/>
          </a:prstGeom>
        </p:spPr>
      </p:pic>
      <p:sp>
        <p:nvSpPr>
          <p:cNvPr id="12" name="medal-ring"/>
          <p:cNvSpPr/>
          <p:nvPr/>
        </p:nvSpPr>
        <p:spPr>
          <a:xfrm>
            <a:off x="8083296" y="323697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3" name="medal" descr="landmar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0" y="3291840"/>
            <a:ext cx="1234440" cy="1234440"/>
          </a:xfrm>
          <a:prstGeom prst="ellipse">
            <a:avLst/>
          </a:prstGeom>
        </p:spPr>
      </p:pic>
      <p:sp>
        <p:nvSpPr>
          <p:cNvPr id="14" name="medal-ring"/>
          <p:cNvSpPr/>
          <p:nvPr/>
        </p:nvSpPr>
        <p:spPr>
          <a:xfrm>
            <a:off x="9089136" y="4882896"/>
            <a:ext cx="1344168" cy="134416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5" name="medal" descr="landmar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4937760"/>
            <a:ext cx="1234440" cy="1234440"/>
          </a:xfrm>
          <a:prstGeom prst="ellipse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548640" y="58521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hangultrip.cloud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여행하듯, 한 역씩 배운다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 명소 20곳이 곧 20개의 단원입니다. 한 곳을 다 배우면 기차가 다음 역으로 떠납니다.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1097280" y="3108960"/>
            <a:ext cx="9692640" cy="0"/>
          </a:xfrm>
          <a:prstGeom prst="line">
            <a:avLst/>
          </a:prstGeom>
          <a:noFill/>
          <a:ln w="76200">
            <a:solidFill>
              <a:srgbClr val="2F6F64"/>
            </a:solidFill>
            <a:prstDash val="solid"/>
          </a:ln>
        </p:spPr>
      </p:sp>
      <p:sp>
        <p:nvSpPr>
          <p:cNvPr id="5" name="medal-ring"/>
          <p:cNvSpPr/>
          <p:nvPr/>
        </p:nvSpPr>
        <p:spPr>
          <a:xfrm>
            <a:off x="493776" y="2459736"/>
            <a:ext cx="1298448" cy="129844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6" name="medal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514600"/>
            <a:ext cx="1188720" cy="1188720"/>
          </a:xfrm>
          <a:prstGeom prst="ellipse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7432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0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82880" y="4114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인천공항</a:t>
            </a:r>
            <a:endParaRPr lang="en-US" sz="1400" dirty="0"/>
          </a:p>
        </p:txBody>
      </p:sp>
      <p:sp>
        <p:nvSpPr>
          <p:cNvPr id="9" name="medal-ring"/>
          <p:cNvSpPr/>
          <p:nvPr/>
        </p:nvSpPr>
        <p:spPr>
          <a:xfrm>
            <a:off x="2825496" y="2459736"/>
            <a:ext cx="1298448" cy="129844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0" name="medal" descr="landmark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2514600"/>
            <a:ext cx="1188720" cy="1188720"/>
          </a:xfrm>
          <a:prstGeom prst="ellipse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60604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2514600" y="4114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광화문광장</a:t>
            </a:r>
            <a:endParaRPr lang="en-US" sz="1400" dirty="0"/>
          </a:p>
        </p:txBody>
      </p:sp>
      <p:sp>
        <p:nvSpPr>
          <p:cNvPr id="13" name="medal-ring"/>
          <p:cNvSpPr/>
          <p:nvPr/>
        </p:nvSpPr>
        <p:spPr>
          <a:xfrm>
            <a:off x="5157216" y="2459736"/>
            <a:ext cx="1298448" cy="129844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4" name="medal" descr="landm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80" y="2514600"/>
            <a:ext cx="1188720" cy="1188720"/>
          </a:xfrm>
          <a:prstGeom prst="ellipse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93776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2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4846320" y="4114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여의도 한강공원</a:t>
            </a:r>
            <a:endParaRPr lang="en-US" sz="1400" dirty="0"/>
          </a:p>
        </p:txBody>
      </p:sp>
      <p:sp>
        <p:nvSpPr>
          <p:cNvPr id="17" name="medal-ring"/>
          <p:cNvSpPr/>
          <p:nvPr/>
        </p:nvSpPr>
        <p:spPr>
          <a:xfrm>
            <a:off x="7488936" y="2459736"/>
            <a:ext cx="1298448" cy="129844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18" name="medal" descr="landmar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3800" y="2514600"/>
            <a:ext cx="1188720" cy="1188720"/>
          </a:xfrm>
          <a:prstGeom prst="ellipse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26948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3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7178040" y="4114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홍대</a:t>
            </a:r>
            <a:endParaRPr lang="en-US" sz="1400" dirty="0"/>
          </a:p>
        </p:txBody>
      </p:sp>
      <p:sp>
        <p:nvSpPr>
          <p:cNvPr id="21" name="medal-ring"/>
          <p:cNvSpPr/>
          <p:nvPr/>
        </p:nvSpPr>
        <p:spPr>
          <a:xfrm>
            <a:off x="9820656" y="2459736"/>
            <a:ext cx="1298448" cy="129844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22" name="medal" descr="landmark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75520" y="2514600"/>
            <a:ext cx="1188720" cy="1188720"/>
          </a:xfrm>
          <a:prstGeom prst="ellipse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601200" y="384048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4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9509760" y="41148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경복궁</a:t>
            </a:r>
            <a:endParaRPr lang="en-US" sz="1400" dirty="0"/>
          </a:p>
        </p:txBody>
      </p:sp>
      <p:sp>
        <p:nvSpPr>
          <p:cNvPr id="25" name="Shape 18"/>
          <p:cNvSpPr/>
          <p:nvPr/>
        </p:nvSpPr>
        <p:spPr>
          <a:xfrm>
            <a:off x="548640" y="49377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9"/>
          <p:cNvSpPr txBox="1"/>
          <p:nvPr/>
        </p:nvSpPr>
        <p:spPr>
          <a:xfrm>
            <a:off x="548640" y="4937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1097280" y="487375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인천공항에서 한글 읽기로 시작</a:t>
            </a:r>
            <a:endParaRPr lang="en-US" sz="1500" dirty="0"/>
          </a:p>
        </p:txBody>
      </p:sp>
      <p:sp>
        <p:nvSpPr>
          <p:cNvPr id="28" name="Shape 21"/>
          <p:cNvSpPr/>
          <p:nvPr/>
        </p:nvSpPr>
        <p:spPr>
          <a:xfrm>
            <a:off x="4297680" y="49377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9" name="Text 22"/>
          <p:cNvSpPr txBox="1"/>
          <p:nvPr/>
        </p:nvSpPr>
        <p:spPr>
          <a:xfrm>
            <a:off x="4297680" y="4937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4846320" y="487375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명소마다 그 자리에서 쓰는 말</a:t>
            </a:r>
            <a:endParaRPr lang="en-US" sz="1500" dirty="0"/>
          </a:p>
        </p:txBody>
      </p:sp>
      <p:sp>
        <p:nvSpPr>
          <p:cNvPr id="31" name="Shape 24"/>
          <p:cNvSpPr/>
          <p:nvPr/>
        </p:nvSpPr>
        <p:spPr>
          <a:xfrm>
            <a:off x="8046720" y="493776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25"/>
          <p:cNvSpPr txBox="1"/>
          <p:nvPr/>
        </p:nvSpPr>
        <p:spPr>
          <a:xfrm>
            <a:off x="8046720" y="4937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33" name="Text 26"/>
          <p:cNvSpPr txBox="1"/>
          <p:nvPr/>
        </p:nvSpPr>
        <p:spPr>
          <a:xfrm>
            <a:off x="8595360" y="487375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 배우면 다음 역으로 출발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누구를 위한 서비스인가</a:t>
            </a:r>
            <a:endParaRPr lang="en-US" sz="3600" dirty="0"/>
          </a:p>
        </p:txBody>
      </p:sp>
      <p:sp>
        <p:nvSpPr>
          <p:cNvPr id="3" name="card"/>
          <p:cNvSpPr/>
          <p:nvPr/>
        </p:nvSpPr>
        <p:spPr>
          <a:xfrm>
            <a:off x="548640" y="1417320"/>
            <a:ext cx="3520440" cy="434340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4" name="postcard" descr="postcar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00200"/>
            <a:ext cx="3154680" cy="21031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77240" y="3931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아이부터 10~30대까지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777240" y="470916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학년·학기가 없습니다. 지역 → 서울 → 역으로만 나뉩니다.</a:t>
            </a:r>
            <a:endParaRPr lang="en-US" sz="1500" dirty="0"/>
          </a:p>
        </p:txBody>
      </p:sp>
      <p:sp>
        <p:nvSpPr>
          <p:cNvPr id="7" name="card"/>
          <p:cNvSpPr/>
          <p:nvPr/>
        </p:nvSpPr>
        <p:spPr>
          <a:xfrm>
            <a:off x="4297680" y="1417320"/>
            <a:ext cx="3520440" cy="434340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8" name="postcard" descr="postcar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1600200"/>
            <a:ext cx="3154680" cy="210312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526280" y="3931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K-POP과 한국 문화를 좋아하는 사람</a:t>
            </a:r>
            <a:endParaRPr lang="en-US" sz="1900" dirty="0"/>
          </a:p>
        </p:txBody>
      </p:sp>
      <p:sp>
        <p:nvSpPr>
          <p:cNvPr id="10" name="Text 6"/>
          <p:cNvSpPr txBox="1"/>
          <p:nvPr/>
        </p:nvSpPr>
        <p:spPr>
          <a:xfrm>
            <a:off x="4526280" y="470916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노래, 거리, 궁궐, 시장 — 좋아하는 서울에서 배웁니다.</a:t>
            </a:r>
            <a:endParaRPr lang="en-US" sz="1500" dirty="0"/>
          </a:p>
        </p:txBody>
      </p:sp>
      <p:sp>
        <p:nvSpPr>
          <p:cNvPr id="11" name="card"/>
          <p:cNvSpPr/>
          <p:nvPr/>
        </p:nvSpPr>
        <p:spPr>
          <a:xfrm>
            <a:off x="8046720" y="1417320"/>
            <a:ext cx="3520440" cy="4343400"/>
          </a:xfrm>
          <a:prstGeom prst="roundRect">
            <a:avLst>
              <a:gd name="adj" fmla="val 4675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pic>
        <p:nvPicPr>
          <p:cNvPr id="12" name="postcard" descr="postcard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1600200"/>
            <a:ext cx="3154680" cy="21031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275320" y="3931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나라는 인도</a:t>
            </a:r>
            <a:endParaRPr lang="en-US" sz="1900" dirty="0"/>
          </a:p>
        </p:txBody>
      </p:sp>
      <p:sp>
        <p:nvSpPr>
          <p:cNvPr id="14" name="Text 9"/>
          <p:cNvSpPr txBox="1"/>
          <p:nvPr/>
        </p:nvSpPr>
        <p:spPr>
          <a:xfrm>
            <a:off x="8275320" y="4709160"/>
            <a:ext cx="3063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말은 한국어 · English · हिन्दी 세 가지입니다.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하루의 여행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역에 도착 → 레슨 하나 → 다음 역. 누구의 도움 없이도 혼자 끝까지 갑니다.</a:t>
            </a:r>
            <a:endParaRPr lang="en-US" sz="1700" dirty="0"/>
          </a:p>
        </p:txBody>
      </p:sp>
      <p:sp>
        <p:nvSpPr>
          <p:cNvPr id="4" name="phone"/>
          <p:cNvSpPr/>
          <p:nvPr/>
        </p:nvSpPr>
        <p:spPr>
          <a:xfrm>
            <a:off x="786384" y="1700784"/>
            <a:ext cx="1961832" cy="3822192"/>
          </a:xfrm>
          <a:prstGeom prst="roundRect">
            <a:avLst>
              <a:gd name="adj" fmla="val 10254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5" name="screen" descr="서울 기차 지도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783080"/>
            <a:ext cx="1797240" cy="3657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5715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40080" y="5715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1097280" y="571500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 기차 지도</a:t>
            </a:r>
            <a:endParaRPr lang="en-US" sz="1400" dirty="0"/>
          </a:p>
        </p:txBody>
      </p:sp>
      <p:sp>
        <p:nvSpPr>
          <p:cNvPr id="9" name="phone"/>
          <p:cNvSpPr/>
          <p:nvPr/>
        </p:nvSpPr>
        <p:spPr>
          <a:xfrm>
            <a:off x="3621024" y="1700784"/>
            <a:ext cx="1961832" cy="3822192"/>
          </a:xfrm>
          <a:prstGeom prst="roundRect">
            <a:avLst>
              <a:gd name="adj" fmla="val 10254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10" name="screen" descr="도착 카드 · 입장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320" y="1783080"/>
            <a:ext cx="1797240" cy="36576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474720" y="5715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3474720" y="5715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3931920" y="571500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도착 카드 · 입장</a:t>
            </a:r>
            <a:endParaRPr lang="en-US" sz="1400" dirty="0"/>
          </a:p>
        </p:txBody>
      </p:sp>
      <p:sp>
        <p:nvSpPr>
          <p:cNvPr id="14" name="phone"/>
          <p:cNvSpPr/>
          <p:nvPr/>
        </p:nvSpPr>
        <p:spPr>
          <a:xfrm>
            <a:off x="6455664" y="1700784"/>
            <a:ext cx="1961832" cy="3822192"/>
          </a:xfrm>
          <a:prstGeom prst="roundRect">
            <a:avLst>
              <a:gd name="adj" fmla="val 10254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15" name="screen" descr="낱말 → 문장 → 연습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7960" y="1783080"/>
            <a:ext cx="1797240" cy="3657600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6309360" y="5715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6309360" y="5715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3"/>
          <p:cNvSpPr txBox="1"/>
          <p:nvPr/>
        </p:nvSpPr>
        <p:spPr>
          <a:xfrm>
            <a:off x="6766560" y="571500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낱말 → 문장 → 연습</a:t>
            </a:r>
            <a:endParaRPr lang="en-US" sz="1400" dirty="0"/>
          </a:p>
        </p:txBody>
      </p:sp>
      <p:sp>
        <p:nvSpPr>
          <p:cNvPr id="19" name="phone"/>
          <p:cNvSpPr/>
          <p:nvPr/>
        </p:nvSpPr>
        <p:spPr>
          <a:xfrm>
            <a:off x="9290304" y="1700784"/>
            <a:ext cx="1961832" cy="3822192"/>
          </a:xfrm>
          <a:prstGeom prst="roundRect">
            <a:avLst>
              <a:gd name="adj" fmla="val 10254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20" name="screen" descr="도장 조각 + 명소 카드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600" y="1783080"/>
            <a:ext cx="1797240" cy="365760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9144000" y="5715000"/>
            <a:ext cx="384048" cy="38404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6"/>
          <p:cNvSpPr txBox="1"/>
          <p:nvPr/>
        </p:nvSpPr>
        <p:spPr>
          <a:xfrm>
            <a:off x="9144000" y="57150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17"/>
          <p:cNvSpPr txBox="1"/>
          <p:nvPr/>
        </p:nvSpPr>
        <p:spPr>
          <a:xfrm>
            <a:off x="9601200" y="5715000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도장 조각 + 명소 카드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레슨은 세 정거장</a:t>
            </a:r>
            <a:endParaRPr lang="en-US" sz="3600" dirty="0"/>
          </a:p>
        </p:txBody>
      </p:sp>
      <p:sp>
        <p:nvSpPr>
          <p:cNvPr id="3" name="phone"/>
          <p:cNvSpPr/>
          <p:nvPr/>
        </p:nvSpPr>
        <p:spPr>
          <a:xfrm>
            <a:off x="557784" y="1289304"/>
            <a:ext cx="2545935" cy="5010912"/>
          </a:xfrm>
          <a:prstGeom prst="roundRect">
            <a:avLst>
              <a:gd name="adj" fmla="val 7902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4" name="screen" descr="listen and choos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371600"/>
            <a:ext cx="2381343" cy="4846320"/>
          </a:xfrm>
          <a:prstGeom prst="rect">
            <a:avLst/>
          </a:prstGeom>
        </p:spPr>
      </p:pic>
      <p:sp>
        <p:nvSpPr>
          <p:cNvPr id="5" name="phone"/>
          <p:cNvSpPr/>
          <p:nvPr/>
        </p:nvSpPr>
        <p:spPr>
          <a:xfrm>
            <a:off x="3163824" y="1289304"/>
            <a:ext cx="2545935" cy="5010912"/>
          </a:xfrm>
          <a:prstGeom prst="roundRect">
            <a:avLst>
              <a:gd name="adj" fmla="val 7902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6" name="screen" descr="gentle retry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120" y="1371600"/>
            <a:ext cx="2381343" cy="4846320"/>
          </a:xfrm>
          <a:prstGeom prst="rect">
            <a:avLst/>
          </a:prstGeom>
        </p:spPr>
      </p:pic>
      <p:sp>
        <p:nvSpPr>
          <p:cNvPr id="7" name="card"/>
          <p:cNvSpPr/>
          <p:nvPr/>
        </p:nvSpPr>
        <p:spPr>
          <a:xfrm>
            <a:off x="5806440" y="1371600"/>
            <a:ext cx="580644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6035040" y="161848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035040" y="16184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6675120" y="148132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낱말</a:t>
            </a:r>
            <a:endParaRPr lang="en-US" sz="1800" dirty="0"/>
          </a:p>
        </p:txBody>
      </p:sp>
      <p:sp>
        <p:nvSpPr>
          <p:cNvPr id="11" name="Text 7"/>
          <p:cNvSpPr txBox="1"/>
          <p:nvPr/>
        </p:nvSpPr>
        <p:spPr>
          <a:xfrm>
            <a:off x="6675120" y="184708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글자와 낱말을 보고 듣습니다</a:t>
            </a:r>
            <a:endParaRPr lang="en-US" sz="1400" dirty="0"/>
          </a:p>
        </p:txBody>
      </p:sp>
      <p:sp>
        <p:nvSpPr>
          <p:cNvPr id="12" name="card"/>
          <p:cNvSpPr/>
          <p:nvPr/>
        </p:nvSpPr>
        <p:spPr>
          <a:xfrm>
            <a:off x="5806440" y="2514600"/>
            <a:ext cx="580644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035040" y="276148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6035040" y="27614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6675120" y="262432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문장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6675120" y="299008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조각마다 뜻이 붙은 문장</a:t>
            </a:r>
            <a:endParaRPr lang="en-US" sz="1400" dirty="0"/>
          </a:p>
        </p:txBody>
      </p:sp>
      <p:sp>
        <p:nvSpPr>
          <p:cNvPr id="17" name="card"/>
          <p:cNvSpPr/>
          <p:nvPr/>
        </p:nvSpPr>
        <p:spPr>
          <a:xfrm>
            <a:off x="5806440" y="3657600"/>
            <a:ext cx="5806440" cy="960120"/>
          </a:xfrm>
          <a:prstGeom prst="roundRect">
            <a:avLst>
              <a:gd name="adj" fmla="val 17143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035040" y="3904488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035040" y="39044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6"/>
          <p:cNvSpPr txBox="1"/>
          <p:nvPr/>
        </p:nvSpPr>
        <p:spPr>
          <a:xfrm>
            <a:off x="6675120" y="376732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연습</a:t>
            </a:r>
            <a:endParaRPr lang="en-US" sz="1800" dirty="0"/>
          </a:p>
        </p:txBody>
      </p:sp>
      <p:sp>
        <p:nvSpPr>
          <p:cNvPr id="21" name="Text 17"/>
          <p:cNvSpPr txBox="1"/>
          <p:nvPr/>
        </p:nvSpPr>
        <p:spPr>
          <a:xfrm>
            <a:off x="6675120" y="413308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듣고 고르기 · 빈칸 · 순서 맞추기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5806440" y="4892040"/>
            <a:ext cx="5806440" cy="1234440"/>
          </a:xfrm>
          <a:prstGeom prst="roundRect">
            <a:avLst>
              <a:gd name="adj" fmla="val 13333"/>
            </a:avLst>
          </a:prstGeom>
          <a:solidFill>
            <a:schemeClr val="accent6"/>
          </a:solidFill>
          <a:ln w="12700">
            <a:solidFill>
              <a:srgbClr val="EFE0C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035040" y="4983480"/>
            <a:ext cx="5349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듣기 속도 세 가지 — 보통 · 느리게 · 한 글자씩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틀려도 빨간 X는 없습니다. 「다시 볼까요?」 하고 다시 고르면 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한글은 공항에서 시작한다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ㄱ·ㄴ·ㄷ 사전 순서가 아니라, 첫 화면부터 「읽었다」가 나오는 순서로 배웁니다.</a:t>
            </a:r>
            <a:endParaRPr lang="en-US" sz="1700" dirty="0"/>
          </a:p>
        </p:txBody>
      </p:sp>
      <p:sp>
        <p:nvSpPr>
          <p:cNvPr id="4" name="medal-ring"/>
          <p:cNvSpPr/>
          <p:nvPr/>
        </p:nvSpPr>
        <p:spPr>
          <a:xfrm>
            <a:off x="9637776" y="1088136"/>
            <a:ext cx="1847088" cy="1847088"/>
          </a:xfrm>
          <a:prstGeom prst="ellipse">
            <a:avLst/>
          </a:prstGeom>
          <a:solidFill>
            <a:srgbClr val="C9A46A"/>
          </a:solidFill>
          <a:ln w="12700">
            <a:solidFill>
              <a:srgbClr val="C9A46A"/>
            </a:solidFill>
            <a:prstDash val="solid"/>
          </a:ln>
        </p:spPr>
      </p:sp>
      <p:pic>
        <p:nvPicPr>
          <p:cNvPr id="5" name="medal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0" y="1143000"/>
            <a:ext cx="1737360" cy="1737360"/>
          </a:xfrm>
          <a:prstGeom prst="ellipse">
            <a:avLst/>
          </a:prstGeom>
        </p:spPr>
      </p:pic>
      <p:sp>
        <p:nvSpPr>
          <p:cNvPr id="6" name="card"/>
          <p:cNvSpPr/>
          <p:nvPr/>
        </p:nvSpPr>
        <p:spPr>
          <a:xfrm>
            <a:off x="548640" y="2606040"/>
            <a:ext cx="2011680" cy="2834640"/>
          </a:xfrm>
          <a:prstGeom prst="roundRect">
            <a:avLst>
              <a:gd name="adj" fmla="val 818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2834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ㅏ ㅣ ㅇ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914400" y="3566160"/>
            <a:ext cx="1280160" cy="0"/>
          </a:xfrm>
          <a:prstGeom prst="line">
            <a:avLst/>
          </a:prstGeom>
          <a:noFill/>
          <a:ln w="12700">
            <a:solidFill>
              <a:srgbClr val="C9A46A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37490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아이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child</a:t>
            </a:r>
            <a:endParaRPr lang="en-US" sz="1400" dirty="0"/>
          </a:p>
        </p:txBody>
      </p:sp>
      <p:sp>
        <p:nvSpPr>
          <p:cNvPr id="11" name="card"/>
          <p:cNvSpPr/>
          <p:nvPr/>
        </p:nvSpPr>
        <p:spPr>
          <a:xfrm>
            <a:off x="2788920" y="2606040"/>
            <a:ext cx="2011680" cy="2834640"/>
          </a:xfrm>
          <a:prstGeom prst="roundRect">
            <a:avLst>
              <a:gd name="adj" fmla="val 818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788920" y="2834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ㅗ ㅜ ㅡ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3154680" y="3566160"/>
            <a:ext cx="1280160" cy="0"/>
          </a:xfrm>
          <a:prstGeom prst="line">
            <a:avLst/>
          </a:prstGeom>
          <a:noFill/>
          <a:ln w="12700">
            <a:solidFill>
              <a:srgbClr val="C9A46A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788920" y="37490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오이</a:t>
            </a:r>
            <a:endParaRPr lang="en-US" sz="4000" dirty="0"/>
          </a:p>
        </p:txBody>
      </p:sp>
      <p:sp>
        <p:nvSpPr>
          <p:cNvPr id="15" name="Text 12"/>
          <p:cNvSpPr txBox="1"/>
          <p:nvPr/>
        </p:nvSpPr>
        <p:spPr>
          <a:xfrm>
            <a:off x="2788920" y="4754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cucumber</a:t>
            </a:r>
            <a:endParaRPr lang="en-US" sz="1400" dirty="0"/>
          </a:p>
        </p:txBody>
      </p:sp>
      <p:sp>
        <p:nvSpPr>
          <p:cNvPr id="16" name="card"/>
          <p:cNvSpPr/>
          <p:nvPr/>
        </p:nvSpPr>
        <p:spPr>
          <a:xfrm>
            <a:off x="5029200" y="2606040"/>
            <a:ext cx="2011680" cy="2834640"/>
          </a:xfrm>
          <a:prstGeom prst="roundRect">
            <a:avLst>
              <a:gd name="adj" fmla="val 818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029200" y="2834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ㄴ ㅁ ㅅ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5394960" y="3566160"/>
            <a:ext cx="1280160" cy="0"/>
          </a:xfrm>
          <a:prstGeom prst="line">
            <a:avLst/>
          </a:prstGeom>
          <a:noFill/>
          <a:ln w="12700">
            <a:solidFill>
              <a:srgbClr val="C9A46A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029200" y="37490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남산</a:t>
            </a:r>
            <a:endParaRPr lang="en-US" sz="4000" dirty="0"/>
          </a:p>
        </p:txBody>
      </p:sp>
      <p:sp>
        <p:nvSpPr>
          <p:cNvPr id="20" name="Text 17"/>
          <p:cNvSpPr txBox="1"/>
          <p:nvPr/>
        </p:nvSpPr>
        <p:spPr>
          <a:xfrm>
            <a:off x="5029200" y="4754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Namsan</a:t>
            </a:r>
            <a:endParaRPr lang="en-US" sz="1400" dirty="0"/>
          </a:p>
        </p:txBody>
      </p:sp>
      <p:sp>
        <p:nvSpPr>
          <p:cNvPr id="21" name="card"/>
          <p:cNvSpPr/>
          <p:nvPr/>
        </p:nvSpPr>
        <p:spPr>
          <a:xfrm>
            <a:off x="7269480" y="2606040"/>
            <a:ext cx="2011680" cy="2834640"/>
          </a:xfrm>
          <a:prstGeom prst="roundRect">
            <a:avLst>
              <a:gd name="adj" fmla="val 818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269480" y="2834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ㅓ ㄹ ㄱ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7635240" y="3566160"/>
            <a:ext cx="1280160" cy="0"/>
          </a:xfrm>
          <a:prstGeom prst="line">
            <a:avLst/>
          </a:prstGeom>
          <a:noFill/>
          <a:ln w="12700">
            <a:solidFill>
              <a:srgbClr val="C9A46A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7269480" y="37490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</a:t>
            </a:r>
            <a:endParaRPr lang="en-US" sz="4000" dirty="0"/>
          </a:p>
        </p:txBody>
      </p:sp>
      <p:sp>
        <p:nvSpPr>
          <p:cNvPr id="25" name="Text 22"/>
          <p:cNvSpPr txBox="1"/>
          <p:nvPr/>
        </p:nvSpPr>
        <p:spPr>
          <a:xfrm>
            <a:off x="7269480" y="4754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Seoul</a:t>
            </a:r>
            <a:endParaRPr lang="en-US" sz="1400" dirty="0"/>
          </a:p>
        </p:txBody>
      </p:sp>
      <p:sp>
        <p:nvSpPr>
          <p:cNvPr id="26" name="card"/>
          <p:cNvSpPr/>
          <p:nvPr/>
        </p:nvSpPr>
        <p:spPr>
          <a:xfrm>
            <a:off x="9509760" y="2606040"/>
            <a:ext cx="2011680" cy="2834640"/>
          </a:xfrm>
          <a:prstGeom prst="roundRect">
            <a:avLst>
              <a:gd name="adj" fmla="val 8182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509760" y="28346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ㅎ ㄷ ㅂ</a:t>
            </a:r>
            <a:endParaRPr lang="en-US" sz="2400" dirty="0"/>
          </a:p>
        </p:txBody>
      </p:sp>
      <p:sp>
        <p:nvSpPr>
          <p:cNvPr id="28" name="Shape 25"/>
          <p:cNvSpPr/>
          <p:nvPr/>
        </p:nvSpPr>
        <p:spPr>
          <a:xfrm>
            <a:off x="9875520" y="3566160"/>
            <a:ext cx="1280160" cy="0"/>
          </a:xfrm>
          <a:prstGeom prst="line">
            <a:avLst/>
          </a:prstGeom>
          <a:noFill/>
          <a:ln w="12700">
            <a:solidFill>
              <a:srgbClr val="C9A46A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9509760" y="374904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한강</a:t>
            </a:r>
            <a:endParaRPr lang="en-US" sz="4000" dirty="0"/>
          </a:p>
        </p:txBody>
      </p:sp>
      <p:sp>
        <p:nvSpPr>
          <p:cNvPr id="30" name="Text 27"/>
          <p:cNvSpPr txBox="1"/>
          <p:nvPr/>
        </p:nvSpPr>
        <p:spPr>
          <a:xfrm>
            <a:off x="9509760" y="47548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 River</a:t>
            </a:r>
            <a:endParaRPr lang="en-US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단계까지 배운 글자로만 된 낱말만 나옵니다.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20개 역, 20개 단원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9728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여행 순서가 곧 배우는 순서입니다. 단원 1~17은 상황 회화, 사이에 복습 두 곳.</a:t>
            </a:r>
            <a:endParaRPr lang="en-US" sz="1500" dirty="0"/>
          </a:p>
        </p:txBody>
      </p:sp>
      <p:pic>
        <p:nvPicPr>
          <p:cNvPr id="4" name="Image 0" descr="Incheon Airpor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45920"/>
            <a:ext cx="713232" cy="713232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353312" y="1664208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0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인천공항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쉬운 서울 표지판 읽기</a:t>
            </a:r>
            <a:endParaRPr lang="en-US" sz="1100" dirty="0"/>
          </a:p>
        </p:txBody>
      </p:sp>
      <p:pic>
        <p:nvPicPr>
          <p:cNvPr id="6" name="Image 1" descr="Gwanghwamun Squa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542032"/>
            <a:ext cx="713232" cy="713232"/>
          </a:xfrm>
          <a:prstGeom prst="ellipse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53312" y="2560320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광화문광장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인사 · 자기소개</a:t>
            </a:r>
            <a:endParaRPr lang="en-US" sz="1100" dirty="0"/>
          </a:p>
        </p:txBody>
      </p:sp>
      <p:pic>
        <p:nvPicPr>
          <p:cNvPr id="8" name="Image 2" descr="Yeouido Hangang Park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438144"/>
            <a:ext cx="713232" cy="713232"/>
          </a:xfrm>
          <a:prstGeom prst="ellipse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53312" y="3456432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2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여의도 한강공원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이것이 무엇인지 묻고 말하기</a:t>
            </a:r>
            <a:endParaRPr lang="en-US" sz="1100" dirty="0"/>
          </a:p>
        </p:txBody>
      </p:sp>
      <p:pic>
        <p:nvPicPr>
          <p:cNvPr id="10" name="Image 3" descr="Hongda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334256"/>
            <a:ext cx="713232" cy="713232"/>
          </a:xfrm>
          <a:prstGeom prst="ellipse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1353312" y="4352544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3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홍대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어디 가는지 말하기</a:t>
            </a:r>
            <a:endParaRPr lang="en-US" sz="1100" dirty="0"/>
          </a:p>
        </p:txBody>
      </p:sp>
      <p:pic>
        <p:nvPicPr>
          <p:cNvPr id="12" name="Image 4" descr="Gyeongbokgu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5230368"/>
            <a:ext cx="713232" cy="713232"/>
          </a:xfrm>
          <a:prstGeom prst="ellipse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1353312" y="5248656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4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경복궁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위치 묻기 · 앞/뒤/옆</a:t>
            </a:r>
            <a:endParaRPr lang="en-US" sz="1100" dirty="0"/>
          </a:p>
        </p:txBody>
      </p:sp>
      <p:pic>
        <p:nvPicPr>
          <p:cNvPr id="14" name="Image 5" descr="Sungnyemu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6704" y="1645920"/>
            <a:ext cx="713232" cy="713232"/>
          </a:xfrm>
          <a:prstGeom prst="ellipse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4151376" y="1664208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5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숭례문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길 묻기 · 지하철</a:t>
            </a:r>
            <a:endParaRPr lang="en-US" sz="1100" dirty="0"/>
          </a:p>
        </p:txBody>
      </p:sp>
      <p:pic>
        <p:nvPicPr>
          <p:cNvPr id="16" name="Image 6" descr="Insado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6704" y="2542032"/>
            <a:ext cx="713232" cy="713232"/>
          </a:xfrm>
          <a:prstGeom prst="ellipse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4151376" y="2560320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6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인사동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원하는 것 주문하기</a:t>
            </a:r>
            <a:endParaRPr lang="en-US" sz="1100" dirty="0"/>
          </a:p>
        </p:txBody>
      </p:sp>
      <p:pic>
        <p:nvPicPr>
          <p:cNvPr id="18" name="Image 7" descr="Bukchon Hanok Village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6704" y="3438144"/>
            <a:ext cx="713232" cy="713232"/>
          </a:xfrm>
          <a:prstGeom prst="ellipse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4151376" y="3456432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7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북촌한옥마을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묻기</a:t>
            </a:r>
            <a:endParaRPr lang="en-US" sz="1100" dirty="0"/>
          </a:p>
        </p:txBody>
      </p:sp>
      <p:pic>
        <p:nvPicPr>
          <p:cNvPr id="20" name="Image 8" descr="Myeongdo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6704" y="4334256"/>
            <a:ext cx="713232" cy="713232"/>
          </a:xfrm>
          <a:prstGeom prst="ellipse">
            <a:avLst/>
          </a:prstGeom>
        </p:spPr>
      </p:pic>
      <p:sp>
        <p:nvSpPr>
          <p:cNvPr id="21" name="Text 10"/>
          <p:cNvSpPr txBox="1"/>
          <p:nvPr/>
        </p:nvSpPr>
        <p:spPr>
          <a:xfrm>
            <a:off x="4151376" y="4352544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8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명동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값 묻고 내기</a:t>
            </a:r>
            <a:endParaRPr lang="en-US" sz="1100" dirty="0"/>
          </a:p>
        </p:txBody>
      </p:sp>
      <p:pic>
        <p:nvPicPr>
          <p:cNvPr id="22" name="Image 9" descr="N Seoul Tower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6704" y="5230368"/>
            <a:ext cx="713232" cy="713232"/>
          </a:xfrm>
          <a:prstGeom prst="ellipse">
            <a:avLst/>
          </a:prstGeom>
        </p:spPr>
      </p:pic>
      <p:sp>
        <p:nvSpPr>
          <p:cNvPr id="23" name="Text 11"/>
          <p:cNvSpPr txBox="1"/>
          <p:nvPr/>
        </p:nvSpPr>
        <p:spPr>
          <a:xfrm>
            <a:off x="4151376" y="5248656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9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남산서울타워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일 말하기(과거)</a:t>
            </a:r>
            <a:endParaRPr lang="en-US" sz="1100" dirty="0"/>
          </a:p>
        </p:txBody>
      </p:sp>
      <p:pic>
        <p:nvPicPr>
          <p:cNvPr id="24" name="Image 10" descr="Lotte World Tower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44768" y="1645920"/>
            <a:ext cx="713232" cy="713232"/>
          </a:xfrm>
          <a:prstGeom prst="ellipse">
            <a:avLst/>
          </a:prstGeom>
        </p:spPr>
      </p:pic>
      <p:sp>
        <p:nvSpPr>
          <p:cNvPr id="25" name="Text 12"/>
          <p:cNvSpPr txBox="1"/>
          <p:nvPr/>
        </p:nvSpPr>
        <p:spPr>
          <a:xfrm>
            <a:off x="6949440" y="1664208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10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롯데월드타워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계획 말하기</a:t>
            </a:r>
            <a:endParaRPr lang="en-US" sz="1100" dirty="0"/>
          </a:p>
        </p:txBody>
      </p:sp>
      <p:pic>
        <p:nvPicPr>
          <p:cNvPr id="26" name="Image 11" descr="DDP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44768" y="2542032"/>
            <a:ext cx="713232" cy="713232"/>
          </a:xfrm>
          <a:prstGeom prst="ellipse">
            <a:avLst/>
          </a:prstGeom>
        </p:spPr>
      </p:pic>
      <p:sp>
        <p:nvSpPr>
          <p:cNvPr id="27" name="Text 13"/>
          <p:cNvSpPr txBox="1"/>
          <p:nvPr/>
        </p:nvSpPr>
        <p:spPr>
          <a:xfrm>
            <a:off x="6949440" y="2560320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R1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DDP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1~5 복습</a:t>
            </a:r>
            <a:endParaRPr lang="en-US" sz="1100" dirty="0"/>
          </a:p>
        </p:txBody>
      </p:sp>
      <p:pic>
        <p:nvPicPr>
          <p:cNvPr id="28" name="Image 12" descr="Gangnam / COEX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44768" y="3438144"/>
            <a:ext cx="713232" cy="713232"/>
          </a:xfrm>
          <a:prstGeom prst="ellipse">
            <a:avLst/>
          </a:prstGeom>
        </p:spPr>
      </p:pic>
      <p:sp>
        <p:nvSpPr>
          <p:cNvPr id="29" name="Text 14"/>
          <p:cNvSpPr txBox="1"/>
          <p:nvPr/>
        </p:nvSpPr>
        <p:spPr>
          <a:xfrm>
            <a:off x="6949440" y="3456432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R2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강남/코엑스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6~10 복습</a:t>
            </a:r>
            <a:endParaRPr lang="en-US" sz="1100" dirty="0"/>
          </a:p>
        </p:txBody>
      </p:sp>
      <p:pic>
        <p:nvPicPr>
          <p:cNvPr id="30" name="Image 13" descr="Seoul Station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44768" y="4334256"/>
            <a:ext cx="713232" cy="713232"/>
          </a:xfrm>
          <a:prstGeom prst="ellipse">
            <a:avLst/>
          </a:prstGeom>
        </p:spPr>
      </p:pic>
      <p:sp>
        <p:nvSpPr>
          <p:cNvPr id="31" name="Text 15"/>
          <p:cNvSpPr txBox="1"/>
          <p:nvPr/>
        </p:nvSpPr>
        <p:spPr>
          <a:xfrm>
            <a:off x="6949440" y="4352544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11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서울역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 사기 · 한·두·세</a:t>
            </a:r>
            <a:endParaRPr lang="en-US" sz="1100" dirty="0"/>
          </a:p>
        </p:txBody>
      </p:sp>
      <p:pic>
        <p:nvPicPr>
          <p:cNvPr id="32" name="Image 14" descr="Gwangjang Market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44768" y="5230368"/>
            <a:ext cx="713232" cy="713232"/>
          </a:xfrm>
          <a:prstGeom prst="ellipse">
            <a:avLst/>
          </a:prstGeom>
        </p:spPr>
      </p:pic>
      <p:sp>
        <p:nvSpPr>
          <p:cNvPr id="33" name="Text 16"/>
          <p:cNvSpPr txBox="1"/>
          <p:nvPr/>
        </p:nvSpPr>
        <p:spPr>
          <a:xfrm>
            <a:off x="6949440" y="5248656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12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광장시장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음식 주문 · 맛</a:t>
            </a:r>
            <a:endParaRPr lang="en-US" sz="1100" dirty="0"/>
          </a:p>
        </p:txBody>
      </p:sp>
      <p:pic>
        <p:nvPicPr>
          <p:cNvPr id="34" name="Image 15" descr="Cheonggyecheon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42832" y="1645920"/>
            <a:ext cx="713232" cy="713232"/>
          </a:xfrm>
          <a:prstGeom prst="ellipse">
            <a:avLst/>
          </a:prstGeom>
        </p:spPr>
      </p:pic>
      <p:sp>
        <p:nvSpPr>
          <p:cNvPr id="35" name="Text 17"/>
          <p:cNvSpPr txBox="1"/>
          <p:nvPr/>
        </p:nvSpPr>
        <p:spPr>
          <a:xfrm>
            <a:off x="9747504" y="1664208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13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청계천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길 묻고 알려 주기</a:t>
            </a:r>
            <a:endParaRPr lang="en-US" sz="1100" dirty="0"/>
          </a:p>
        </p:txBody>
      </p:sp>
      <p:pic>
        <p:nvPicPr>
          <p:cNvPr id="36" name="Image 16" descr="Seongsu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42832" y="2542032"/>
            <a:ext cx="713232" cy="713232"/>
          </a:xfrm>
          <a:prstGeom prst="ellipse">
            <a:avLst/>
          </a:prstGeom>
        </p:spPr>
      </p:pic>
      <p:sp>
        <p:nvSpPr>
          <p:cNvPr id="37" name="Text 18"/>
          <p:cNvSpPr txBox="1"/>
          <p:nvPr/>
        </p:nvSpPr>
        <p:spPr>
          <a:xfrm>
            <a:off x="9747504" y="2560320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14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성수동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하고 싶은 것 말하기</a:t>
            </a:r>
            <a:endParaRPr lang="en-US" sz="1100" dirty="0"/>
          </a:p>
        </p:txBody>
      </p:sp>
      <p:pic>
        <p:nvPicPr>
          <p:cNvPr id="38" name="Image 17" descr="Seoul Forest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942832" y="3438144"/>
            <a:ext cx="713232" cy="713232"/>
          </a:xfrm>
          <a:prstGeom prst="ellipse">
            <a:avLst/>
          </a:prstGeom>
        </p:spPr>
      </p:pic>
      <p:sp>
        <p:nvSpPr>
          <p:cNvPr id="39" name="Text 19"/>
          <p:cNvSpPr txBox="1"/>
          <p:nvPr/>
        </p:nvSpPr>
        <p:spPr>
          <a:xfrm>
            <a:off x="9747504" y="3456432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15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서울숲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날씨 · 계절</a:t>
            </a:r>
            <a:endParaRPr lang="en-US" sz="1100" dirty="0"/>
          </a:p>
        </p:txBody>
      </p:sp>
      <p:pic>
        <p:nvPicPr>
          <p:cNvPr id="40" name="Image 18" descr="K-POP Street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42832" y="4334256"/>
            <a:ext cx="713232" cy="713232"/>
          </a:xfrm>
          <a:prstGeom prst="ellipse">
            <a:avLst/>
          </a:prstGeom>
        </p:spPr>
      </p:pic>
      <p:sp>
        <p:nvSpPr>
          <p:cNvPr id="41" name="Text 20"/>
          <p:cNvSpPr txBox="1"/>
          <p:nvPr/>
        </p:nvSpPr>
        <p:spPr>
          <a:xfrm>
            <a:off x="9747504" y="4352544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16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K-POP 거리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좋아하는 것 · 응원</a:t>
            </a:r>
            <a:endParaRPr lang="en-US" sz="1100" dirty="0"/>
          </a:p>
        </p:txBody>
      </p:sp>
      <p:pic>
        <p:nvPicPr>
          <p:cNvPr id="42" name="Image 19" descr="Changdeokgu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42832" y="5230368"/>
            <a:ext cx="713232" cy="713232"/>
          </a:xfrm>
          <a:prstGeom prst="ellipse">
            <a:avLst/>
          </a:prstGeom>
        </p:spPr>
      </p:pic>
      <p:sp>
        <p:nvSpPr>
          <p:cNvPr id="43" name="Text 21"/>
          <p:cNvSpPr txBox="1"/>
          <p:nvPr/>
        </p:nvSpPr>
        <p:spPr>
          <a:xfrm>
            <a:off x="9747504" y="5248656"/>
            <a:ext cx="19202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단원 17  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창덕궁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높임말 인사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벌 대신 기념품</a:t>
            </a:r>
            <a:endParaRPr lang="en-US" sz="3600" dirty="0"/>
          </a:p>
        </p:txBody>
      </p:sp>
      <p:pic>
        <p:nvPicPr>
          <p:cNvPr id="3" name="postcard" descr="postcar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17320"/>
            <a:ext cx="4937760" cy="3291840"/>
          </a:xfrm>
          <a:prstGeom prst="rect">
            <a:avLst/>
          </a:prstGeom>
        </p:spPr>
      </p:pic>
      <p:pic>
        <p:nvPicPr>
          <p:cNvPr id="4" name="postcard2" descr="postcard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680" y="3566160"/>
            <a:ext cx="3291840" cy="2194560"/>
          </a:xfrm>
          <a:prstGeom prst="rect">
            <a:avLst/>
          </a:prstGeom>
        </p:spPr>
      </p:pic>
      <p:sp>
        <p:nvSpPr>
          <p:cNvPr id="5" name="card"/>
          <p:cNvSpPr/>
          <p:nvPr/>
        </p:nvSpPr>
        <p:spPr>
          <a:xfrm>
            <a:off x="6035040" y="1417320"/>
            <a:ext cx="5577840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6" name="Text 2"/>
          <p:cNvSpPr txBox="1"/>
          <p:nvPr/>
        </p:nvSpPr>
        <p:spPr>
          <a:xfrm>
            <a:off x="6263640" y="155448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도장 조각과 명소 카드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263640" y="198424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곳을 마칠 때마다 여행 여권에 모입니다.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6035040" y="2926080"/>
            <a:ext cx="5577840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263640" y="306324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여행 엽서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6263640" y="349300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명소 엽서를 꾸며 친구에게 보냅니다. 이름·얼굴·나이는 넣지 않습니다.</a:t>
            </a:r>
            <a:endParaRPr lang="en-US" sz="1400" dirty="0"/>
          </a:p>
        </p:txBody>
      </p:sp>
      <p:sp>
        <p:nvSpPr>
          <p:cNvPr id="11" name="card"/>
          <p:cNvSpPr/>
          <p:nvPr/>
        </p:nvSpPr>
        <p:spPr>
          <a:xfrm>
            <a:off x="6035040" y="4434840"/>
            <a:ext cx="5577840" cy="1325880"/>
          </a:xfrm>
          <a:prstGeom prst="roundRect">
            <a:avLst>
              <a:gd name="adj" fmla="val 12414"/>
            </a:avLst>
          </a:prstGeom>
          <a:solidFill>
            <a:schemeClr val="bg1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263640" y="457200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주 출석 도장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6263640" y="500176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끊긴 날 잃는 것이 없습니다. 그래야 다시 옵니다.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bg1"/>
                </a:solidFill>
              </a:rPr>
              <a:t>아이에게도 안전하게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520440" cy="2011680"/>
          </a:xfrm>
          <a:prstGeom prst="roundRect">
            <a:avLst>
              <a:gd name="adj" fmla="val 8182"/>
            </a:avLst>
          </a:prstGeom>
          <a:solidFill>
            <a:schemeClr val="accent1"/>
          </a:solidFill>
          <a:ln w="12700">
            <a:solidFill>
              <a:srgbClr val="9FD3C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77240" y="1645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18세 미만은 로그인 없이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42316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기록은 그 기기에만 남고 서버로 보내지 않습니다.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97680" y="1463040"/>
            <a:ext cx="3520440" cy="2011680"/>
          </a:xfrm>
          <a:prstGeom prst="roundRect">
            <a:avLst>
              <a:gd name="adj" fmla="val 8182"/>
            </a:avLst>
          </a:prstGeom>
          <a:solidFill>
            <a:schemeClr val="accent1"/>
          </a:solidFill>
          <a:ln w="12700">
            <a:solidFill>
              <a:srgbClr val="9FD3C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26280" y="1645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나이·얼굴·이름을 묻지 않습니다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4526280" y="242316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나이는 「18세 이상 / 미만」만 고릅니다.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046720" y="1463040"/>
            <a:ext cx="3520440" cy="2011680"/>
          </a:xfrm>
          <a:prstGeom prst="roundRect">
            <a:avLst>
              <a:gd name="adj" fmla="val 8182"/>
            </a:avLst>
          </a:prstGeom>
          <a:solidFill>
            <a:schemeClr val="accent1"/>
          </a:solidFill>
          <a:ln w="12700">
            <a:solidFill>
              <a:srgbClr val="9FD3C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75320" y="164592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운을 사지 않습니다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275320" y="242316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뽑기·가챠가 없습니다. 카드는 한 일로만 옵니다.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703320"/>
            <a:ext cx="3520440" cy="2011680"/>
          </a:xfrm>
          <a:prstGeom prst="roundRect">
            <a:avLst>
              <a:gd name="adj" fmla="val 8182"/>
            </a:avLst>
          </a:prstGeom>
          <a:solidFill>
            <a:schemeClr val="accent1"/>
          </a:solidFill>
          <a:ln w="12700">
            <a:solidFill>
              <a:srgbClr val="9FD3C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388620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사람이 쓰고, 코드가 판정합니다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466344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AI가 문제나 정답을 즉석에서 만들지 않습니다.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297680" y="3703320"/>
            <a:ext cx="3520440" cy="2011680"/>
          </a:xfrm>
          <a:prstGeom prst="roundRect">
            <a:avLst>
              <a:gd name="adj" fmla="val 8182"/>
            </a:avLst>
          </a:prstGeom>
          <a:solidFill>
            <a:schemeClr val="accent1"/>
          </a:solidFill>
          <a:ln w="12700">
            <a:solidFill>
              <a:srgbClr val="9FD3C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26280" y="388620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상표·가수·얼굴 없음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4526280" y="4663440"/>
            <a:ext cx="3063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K-POP은 응원봉과 무대 조명으로만 그립니다.</a:t>
            </a:r>
            <a:endParaRPr lang="en-US" sz="1400" dirty="0"/>
          </a:p>
        </p:txBody>
      </p:sp>
      <p:pic>
        <p:nvPicPr>
          <p:cNvPr id="18" name="Image 0" descr="QR hangultrip.clou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3840480"/>
            <a:ext cx="1737360" cy="173736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0058400" y="3886200"/>
            <a:ext cx="1600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화면에서 바로 고릅니다 —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「18세 이상」 · 「18세 미만」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어떤 폰에서도 가볍게</a:t>
            </a:r>
            <a:endParaRPr lang="en-US" sz="3600" dirty="0"/>
          </a:p>
        </p:txBody>
      </p:sp>
      <p:sp>
        <p:nvSpPr>
          <p:cNvPr id="3" name="phone"/>
          <p:cNvSpPr/>
          <p:nvPr/>
        </p:nvSpPr>
        <p:spPr>
          <a:xfrm>
            <a:off x="8695944" y="1197864"/>
            <a:ext cx="2590866" cy="5102352"/>
          </a:xfrm>
          <a:prstGeom prst="roundRect">
            <a:avLst>
              <a:gd name="adj" fmla="val 7765"/>
            </a:avLst>
          </a:prstGeom>
          <a:solidFill>
            <a:srgbClr val="1F2A37"/>
          </a:solidFill>
          <a:ln w="12700">
            <a:solidFill>
              <a:srgbClr val="1F2A37"/>
            </a:solidFill>
            <a:prstDash val="solid"/>
          </a:ln>
          <a:effectLst>
            <a:outerShdw sx="100000" sy="100000" kx="0" ky="0" algn="bl" rotWithShape="0" blurRad="101600" dist="38100" dir="5400000">
              <a:srgbClr val="1F2A37">
                <a:alpha val="25000"/>
              </a:srgbClr>
            </a:outerShdw>
          </a:effectLst>
        </p:spPr>
      </p:sp>
      <p:pic>
        <p:nvPicPr>
          <p:cNvPr id="4" name="screen" descr="first scre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0" y="1280160"/>
            <a:ext cx="2426274" cy="49377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50876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48640" y="1508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46304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설치 없이 웹에서 바로 · 홈 화면에 앱처럼 추가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548640" y="260604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2606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256032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폰 · 태블릿 · PC 화면마다 따로 맞춘 운전판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548640" y="370332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3703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1280160" y="365760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문장에 미리 녹음한 음성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548640" y="4800600"/>
            <a:ext cx="502920" cy="5029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8640" y="4800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475488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화면 말: 한국어 · English · हिन्दी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41148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</a:rPr>
              <a:t>서울 다음은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서울이 첫 지역입니다. 같은 엔진으로 다음 도시가 열립니다.</a:t>
            </a:r>
            <a:endParaRPr lang="en-US" sz="1700" dirty="0"/>
          </a:p>
        </p:txBody>
      </p:sp>
      <p:sp>
        <p:nvSpPr>
          <p:cNvPr id="4" name="medal-ring"/>
          <p:cNvSpPr/>
          <p:nvPr/>
        </p:nvSpPr>
        <p:spPr>
          <a:xfrm>
            <a:off x="493776" y="2139696"/>
            <a:ext cx="1664208" cy="1664208"/>
          </a:xfrm>
          <a:prstGeom prst="ellipse">
            <a:avLst/>
          </a:prstGeom>
          <a:solidFill>
            <a:srgbClr val="2F6F64"/>
          </a:solidFill>
          <a:ln w="12700">
            <a:solidFill>
              <a:srgbClr val="2F6F64"/>
            </a:solidFill>
            <a:prstDash val="solid"/>
          </a:ln>
        </p:spPr>
      </p:sp>
      <p:pic>
        <p:nvPicPr>
          <p:cNvPr id="5" name="medal" descr="landmar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194560"/>
            <a:ext cx="1554480" cy="1554480"/>
          </a:xfrm>
          <a:prstGeom prst="ellipse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365760" y="393192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 · 열림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2788920" y="2514600"/>
            <a:ext cx="1005840" cy="10058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9A46A"/>
            </a:solidFill>
            <a:prstDash val="dash"/>
          </a:ln>
        </p:spPr>
      </p:sp>
      <p:sp>
        <p:nvSpPr>
          <p:cNvPr id="8" name="Text 5"/>
          <p:cNvSpPr txBox="1"/>
          <p:nvPr/>
        </p:nvSpPr>
        <p:spPr>
          <a:xfrm>
            <a:off x="23774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부산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237744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곧 열려요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617720" y="2514600"/>
            <a:ext cx="1005840" cy="10058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9A46A"/>
            </a:solidFill>
            <a:prstDash val="dash"/>
          </a:ln>
        </p:spPr>
      </p:sp>
      <p:sp>
        <p:nvSpPr>
          <p:cNvPr id="11" name="Text 8"/>
          <p:cNvSpPr txBox="1"/>
          <p:nvPr/>
        </p:nvSpPr>
        <p:spPr>
          <a:xfrm>
            <a:off x="42062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경주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20624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곧 열려요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446520" y="2514600"/>
            <a:ext cx="1005840" cy="10058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9A46A"/>
            </a:solidFill>
            <a:prstDash val="dash"/>
          </a:ln>
        </p:spPr>
      </p:sp>
      <p:sp>
        <p:nvSpPr>
          <p:cNvPr id="14" name="Text 11"/>
          <p:cNvSpPr txBox="1"/>
          <p:nvPr/>
        </p:nvSpPr>
        <p:spPr>
          <a:xfrm>
            <a:off x="60350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제주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603504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곧 열려요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8275320" y="2514600"/>
            <a:ext cx="1005840" cy="10058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9A46A"/>
            </a:solidFill>
            <a:prstDash val="dash"/>
          </a:ln>
        </p:spPr>
      </p:sp>
      <p:sp>
        <p:nvSpPr>
          <p:cNvPr id="17" name="Text 14"/>
          <p:cNvSpPr txBox="1"/>
          <p:nvPr/>
        </p:nvSpPr>
        <p:spPr>
          <a:xfrm>
            <a:off x="78638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전주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786384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곧 열려요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10104120" y="2514600"/>
            <a:ext cx="1005840" cy="1005840"/>
          </a:xfrm>
          <a:prstGeom prst="ellipse">
            <a:avLst/>
          </a:prstGeom>
          <a:solidFill>
            <a:schemeClr val="bg1"/>
          </a:solidFill>
          <a:ln w="25400">
            <a:solidFill>
              <a:srgbClr val="C9A46A"/>
            </a:solidFill>
            <a:prstDash val="dash"/>
          </a:ln>
        </p:spPr>
      </p:sp>
      <p:sp>
        <p:nvSpPr>
          <p:cNvPr id="20" name="Text 17"/>
          <p:cNvSpPr txBox="1"/>
          <p:nvPr/>
        </p:nvSpPr>
        <p:spPr>
          <a:xfrm>
            <a:off x="96926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강릉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9692640" y="397764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곧 열려요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2286000" y="3017520"/>
            <a:ext cx="9235440" cy="0"/>
          </a:xfrm>
          <a:prstGeom prst="line">
            <a:avLst/>
          </a:prstGeom>
          <a:noFill/>
          <a:ln w="25400">
            <a:solidFill>
              <a:srgbClr val="C9A46A"/>
            </a:solidFill>
            <a:prstDash val="dash"/>
          </a:ln>
        </p:spPr>
      </p:sp>
      <p:sp>
        <p:nvSpPr>
          <p:cNvPr id="23" name="card"/>
          <p:cNvSpPr/>
          <p:nvPr/>
        </p:nvSpPr>
        <p:spPr>
          <a:xfrm>
            <a:off x="548640" y="4800600"/>
            <a:ext cx="11094415" cy="1051560"/>
          </a:xfrm>
          <a:prstGeom prst="roundRect">
            <a:avLst>
              <a:gd name="adj" fmla="val 15652"/>
            </a:avLst>
          </a:prstGeom>
          <a:solidFill>
            <a:schemeClr val="accent6"/>
          </a:solidFill>
          <a:ln w="15875">
            <a:solidFill>
              <a:srgbClr val="C9A46A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822960" y="4846320"/>
            <a:ext cx="105457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편의점 · 메뉴판처럼 실물을 읽는 문제 틀도 늘어납니다.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1691640"/>
            <a:ext cx="6035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b="1" dirty="0">
                <a:solidFill>
                  <a:schemeClr val="bg1"/>
                </a:solidFill>
              </a:rPr>
              <a:t>한글여행</a:t>
            </a:r>
            <a:endParaRPr lang="en-US" sz="7200" dirty="0"/>
          </a:p>
        </p:txBody>
      </p:sp>
      <p:sp>
        <p:nvSpPr>
          <p:cNvPr id="3" name="Text 0"/>
          <p:cNvSpPr/>
          <p:nvPr>
            <p:ph idx="100" type="body" hasCustomPrompt="1"/>
          </p:nvPr>
        </p:nvSpPr>
        <p:spPr>
          <a:xfrm>
            <a:off x="548640" y="1234440"/>
            <a:ext cx="6035040" cy="41148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지금 바로 떠나 보세요</a:t>
            </a:r>
            <a:endParaRPr lang="en-US" sz="1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20040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chemeClr val="bg2"/>
                </a:solidFill>
              </a:rPr>
              <a:t>「먼저 둘러보기」로 로그인 없이 구경할 수 있습니다.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29768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hangultrip.cloud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892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hangultrip@gmail.com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001000" y="1325880"/>
            <a:ext cx="3291840" cy="3291840"/>
          </a:xfrm>
          <a:prstGeom prst="roundRect">
            <a:avLst>
              <a:gd name="adj" fmla="val 5556"/>
            </a:avLst>
          </a:prstGeom>
          <a:solidFill>
            <a:schemeClr val="bg1"/>
          </a:solidFill>
          <a:ln w="25400">
            <a:solidFill>
              <a:srgbClr val="C9A46A"/>
            </a:solidFill>
            <a:prstDash val="solid"/>
          </a:ln>
        </p:spPr>
      </p:sp>
      <p:pic>
        <p:nvPicPr>
          <p:cNvPr id="8" name="Image 0" descr="QR code: hangultrip.clou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0" y="1508760"/>
            <a:ext cx="2926080" cy="292608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726680" y="4800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휴대폰 카메라로 비추면 바로 열립니다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ngulTrip">
  <a:themeElements>
    <a:clrScheme name="HangulTrip">
      <a:dk1>
        <a:srgbClr val="1F2A37"/>
      </a:dk1>
      <a:lt1>
        <a:srgbClr val="FFFAF2"/>
      </a:lt1>
      <a:dk2>
        <a:srgbClr val="1F4E47"/>
      </a:dk2>
      <a:lt2>
        <a:srgbClr val="F6EAD0"/>
      </a:lt2>
      <a:accent1>
        <a:srgbClr val="2F6F64"/>
      </a:accent1>
      <a:accent2>
        <a:srgbClr val="C9A46A"/>
      </a:accent2>
      <a:accent3>
        <a:srgbClr val="E3B23C"/>
      </a:accent3>
      <a:accent4>
        <a:srgbClr val="8E3B2E"/>
      </a:accent4>
      <a:accent5>
        <a:srgbClr val="9FD3C7"/>
      </a:accent5>
      <a:accent6>
        <a:srgbClr val="EFE0C0"/>
      </a:accent6>
      <a:hlink>
        <a:srgbClr val="2F6F64"/>
      </a:hlink>
      <a:folHlink>
        <a:srgbClr val="1F4E47"/>
      </a:folHlink>
    </a:clrScheme>
    <a:fontScheme name="HangulTrip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한글여행 HangulTrip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한글여행 — 서비스 소개서</dc:title>
  <dc:subject>PptxGenJS Presentation</dc:subject>
  <dc:creator>한글여행 HangulTrip</dc:creator>
  <cp:lastModifiedBy>한글여행 HangulTrip</cp:lastModifiedBy>
  <cp:revision>1</cp:revision>
  <dcterms:created xsi:type="dcterms:W3CDTF">2026-10-29T23:08:18Z</dcterms:created>
  <dcterms:modified xsi:type="dcterms:W3CDTF">2026-10-29T23:08:18Z</dcterms:modified>
</cp:coreProperties>
</file>