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시작" id="{d4bf44ef-cb19-3d82-be53-51f2503aa4f3}">
          <p14:sldIdLst>
            <p14:sldId id="256"/>
            <p14:sldId id="257"/>
          </p14:sldIdLst>
        </p14:section>
        <p14:section name="배경" id="{c0922cf4-2c31-1e3a-ea58-73b453878499}">
          <p14:sldIdLst>
            <p14:sldId id="258"/>
            <p14:sldId id="259"/>
          </p14:sldIdLst>
        </p14:section>
        <p14:section name="서비스" id="{f80738a7-9cb9-ef73-4bfe-54b7f8be90ec}">
          <p14:sldIdLst>
            <p14:sldId id="260"/>
            <p14:sldId id="261"/>
          </p14:sldIdLst>
        </p14:section>
        <p14:section name="제안" id="{2cdc1ba3-1d16-8a55-2091-720652cd74e7}">
          <p14:sldIdLst>
            <p14:sldId id="262"/>
            <p14:sldId id="263"/>
          </p14:sldIdLst>
        </p14:section>
        <p14:section name="마무리" id="{bfd19dd2-2f62-fac1-eea3-b86915e8426c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b="1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7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6EA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5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image" Target="../media/image-8-4.jp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파트너십 제안서</a:t>
            </a: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한글여행</a:t>
            </a: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인도의 한국어 학습자를 위한 여행형 한글 서비스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818120" y="1143000"/>
            <a:ext cx="2240280" cy="0"/>
          </a:xfrm>
          <a:prstGeom prst="line">
            <a:avLst/>
          </a:prstGeom>
          <a:noFill/>
          <a:ln w="38100">
            <a:solidFill>
              <a:srgbClr val="C9A46A"/>
            </a:solidFill>
            <a:prstDash val="dash"/>
          </a:ln>
        </p:spPr>
      </p:sp>
      <p:sp>
        <p:nvSpPr>
          <p:cNvPr id="6" name="medal-ring"/>
          <p:cNvSpPr/>
          <p:nvPr/>
        </p:nvSpPr>
        <p:spPr>
          <a:xfrm>
            <a:off x="7260336" y="950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7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005840"/>
            <a:ext cx="1234440" cy="1234440"/>
          </a:xfrm>
          <a:prstGeom prst="ellipse">
            <a:avLst/>
          </a:prstGeom>
        </p:spPr>
      </p:pic>
      <p:sp>
        <p:nvSpPr>
          <p:cNvPr id="8" name="medal-ring"/>
          <p:cNvSpPr/>
          <p:nvPr/>
        </p:nvSpPr>
        <p:spPr>
          <a:xfrm>
            <a:off x="9454896" y="58521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9" name="medal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640080"/>
            <a:ext cx="1234440" cy="1234440"/>
          </a:xfrm>
          <a:prstGeom prst="ellipse">
            <a:avLst/>
          </a:prstGeom>
        </p:spPr>
      </p:pic>
      <p:sp>
        <p:nvSpPr>
          <p:cNvPr id="10" name="medal-ring"/>
          <p:cNvSpPr/>
          <p:nvPr/>
        </p:nvSpPr>
        <p:spPr>
          <a:xfrm>
            <a:off x="10186416" y="2596896"/>
            <a:ext cx="1709928" cy="170992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1" name="medal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2651760"/>
            <a:ext cx="1600200" cy="1600200"/>
          </a:xfrm>
          <a:prstGeom prst="ellipse">
            <a:avLst/>
          </a:prstGeom>
        </p:spPr>
      </p:pic>
      <p:sp>
        <p:nvSpPr>
          <p:cNvPr id="12" name="medal-ring"/>
          <p:cNvSpPr/>
          <p:nvPr/>
        </p:nvSpPr>
        <p:spPr>
          <a:xfrm>
            <a:off x="8083296" y="3236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3" name="medal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3291840"/>
            <a:ext cx="1234440" cy="1234440"/>
          </a:xfrm>
          <a:prstGeom prst="ellipse">
            <a:avLst/>
          </a:prstGeom>
        </p:spPr>
      </p:pic>
      <p:sp>
        <p:nvSpPr>
          <p:cNvPr id="14" name="medal-ring"/>
          <p:cNvSpPr/>
          <p:nvPr/>
        </p:nvSpPr>
        <p:spPr>
          <a:xfrm>
            <a:off x="9089136" y="488289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5" name="medal" descr="landm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4937760"/>
            <a:ext cx="1234440" cy="1234440"/>
          </a:xfrm>
          <a:prstGeom prst="ellipse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48640" y="5852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한 장 요약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2194560" y="1417320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 20곳을 기차로 달리며 배우는 한국어 학습 웹 서비스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548640" y="2532888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532888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2532888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아이부터 10~30대, K-POP·한국 문화 팬 — 첫 나라 인도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548640" y="3648456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648456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194560" y="3648456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중 · 20개 단원 · 문항 461개 · 3개 언어 화면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548640" y="4764024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764024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제안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194560" y="4764024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인도에서 함께 키울 파트너를 찾습니다</a:t>
            </a:r>
            <a:endParaRPr lang="en-US" sz="1600" dirty="0"/>
          </a:p>
        </p:txBody>
      </p:sp>
      <p:sp>
        <p:nvSpPr>
          <p:cNvPr id="15" name="phone"/>
          <p:cNvSpPr/>
          <p:nvPr/>
        </p:nvSpPr>
        <p:spPr>
          <a:xfrm>
            <a:off x="9015984" y="1197864"/>
            <a:ext cx="2590866" cy="5102352"/>
          </a:xfrm>
          <a:prstGeom prst="roundRect">
            <a:avLst>
              <a:gd name="adj" fmla="val 7765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6" name="screen" descr="Seoul train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1280160"/>
            <a:ext cx="2426274" cy="4937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왜 인도, 왜 지금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3520440" cy="384048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688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한국어를 배우려는 사람이 늘고 있다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290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해외 세종학당 학습자는 2024년 210,374명에서 2025년 239,020명으로 늘었습니다. 인도에도 학당이 있습니다.</a:t>
            </a:r>
            <a:endParaRPr lang="en-US" sz="1500" dirty="0"/>
          </a:p>
        </p:txBody>
      </p:sp>
      <p:sp>
        <p:nvSpPr>
          <p:cNvPr id="8" name="card"/>
          <p:cNvSpPr/>
          <p:nvPr/>
        </p:nvSpPr>
        <p:spPr>
          <a:xfrm>
            <a:off x="4297680" y="1463040"/>
            <a:ext cx="3520440" cy="384048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37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4688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시험도 인도 안에서 본다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34290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TOPIK은 델리 · 벵갈루루 · 첸나이 · 마니푸르 등 인도 여러 곳에서 시행됩니다.</a:t>
            </a:r>
            <a:endParaRPr lang="en-US" sz="1500" dirty="0"/>
          </a:p>
        </p:txBody>
      </p:sp>
      <p:sp>
        <p:nvSpPr>
          <p:cNvPr id="13" name="card"/>
          <p:cNvSpPr/>
          <p:nvPr/>
        </p:nvSpPr>
        <p:spPr>
          <a:xfrm>
            <a:off x="8046720" y="1463040"/>
            <a:ext cx="3520440" cy="384048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21040" y="173736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24688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그런데 인도를 겨눈 앱은 드물다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34290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우리가 살펴본 학습 앱은 대부분 영어권 중심이었습니다.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6235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출처: Korea JoongAng Daily · 아시아경제(세종학당 학습자 수) · 주인도 한국교육원 TOPIK 공지(2026). 시장 규모 추정은 담지 않았습니다.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비어 있던 자리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280160" y="1417320"/>
            <a:ext cx="4206240" cy="4206240"/>
          </a:xfrm>
          <a:prstGeom prst="ellipse">
            <a:avLst/>
          </a:prstGeom>
          <a:solidFill>
            <a:schemeClr val="bg1">
              <a:alpha val="90000"/>
            </a:schemeClr>
          </a:solidFill>
          <a:ln w="25400">
            <a:solidFill>
              <a:srgbClr val="C9A4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023360" y="1417320"/>
            <a:ext cx="4206240" cy="4206240"/>
          </a:xfrm>
          <a:prstGeom prst="ellipse">
            <a:avLst/>
          </a:prstGeom>
          <a:solidFill>
            <a:schemeClr val="bg1">
              <a:alpha val="90000"/>
            </a:schemeClr>
          </a:solidFill>
          <a:ln w="25400">
            <a:solidFill>
              <a:srgbClr val="C9A46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86200" y="2651760"/>
            <a:ext cx="1737360" cy="17373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1F4E4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600200" y="274320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여행·상황 앱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상황은 있지만 체계가 얕다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760720" y="274320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교재·체계 앱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체계는 있지만 상황이 없다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306324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한글여행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8686800" y="1737360"/>
            <a:ext cx="2971800" cy="3566160"/>
          </a:xfrm>
          <a:prstGeom prst="roundRect">
            <a:avLst>
              <a:gd name="adj" fmla="val 5538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915400" y="1920240"/>
            <a:ext cx="25146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 순서 = 배우는 순서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우리가 리서치한 범위에서, 이 둘을 묶은 서비스는 찾지 못했습니다.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지금 이미 동작하는 것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명소 = 단원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269748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461</a:t>
            </a:r>
            <a:endParaRPr lang="en-US" sz="6600" dirty="0"/>
          </a:p>
        </p:txBody>
      </p:sp>
      <p:sp>
        <p:nvSpPr>
          <p:cNvPr id="6" name="Text 4"/>
          <p:cNvSpPr txBox="1"/>
          <p:nvPr/>
        </p:nvSpPr>
        <p:spPr>
          <a:xfrm>
            <a:off x="269748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사람이 쓴 문항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84632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66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언어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99516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6600" dirty="0"/>
          </a:p>
        </p:txBody>
      </p:sp>
      <p:sp>
        <p:nvSpPr>
          <p:cNvPr id="10" name="Text 8"/>
          <p:cNvSpPr txBox="1"/>
          <p:nvPr/>
        </p:nvSpPr>
        <p:spPr>
          <a:xfrm>
            <a:off x="699516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듣기 속도</a:t>
            </a:r>
            <a:endParaRPr lang="en-US" sz="1500" dirty="0"/>
          </a:p>
        </p:txBody>
      </p:sp>
      <p:sp>
        <p:nvSpPr>
          <p:cNvPr id="11" name="phone"/>
          <p:cNvSpPr/>
          <p:nvPr/>
        </p:nvSpPr>
        <p:spPr>
          <a:xfrm>
            <a:off x="9107424" y="1152144"/>
            <a:ext cx="2590866" cy="5102352"/>
          </a:xfrm>
          <a:prstGeom prst="roundRect">
            <a:avLst>
              <a:gd name="adj" fmla="val 7765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2" name="screen" descr="new lett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720" y="1234440"/>
            <a:ext cx="2426274" cy="493776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548640" y="42062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주소: hangultrip.cloud — 로그인 없이 「먼저 둘러보기」로 확인할 수 있습니다.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인도에 맞춘 설계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6916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7335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아동 개인정보를 먼저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28600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인도 개인정보 보호법(DPDP)을 바닥으로 — 18세 미만은 로그인 없이, 기록은 기기에만.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126480" y="141732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16916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086600" y="167335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힌디어 화면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7086600" y="228600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한국어 · English · हिन्दी — 배움 글의 힌디어 뜻풀이는 다음 단계입니다.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548640" y="361188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" y="38862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386791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설치 없는 웹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448056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링크 하나로 시작하고 홈 화면에 추가합니다.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6126480" y="361188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0" y="38862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6791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광고는 표시된 자리에만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086600" y="448056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배우는 흐름을 막지 않고, 18세 미만에게 타깃 광고를 하지 않습니다.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함께할 수 있는 것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4" name="Image 0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016" y="1645920"/>
            <a:ext cx="1188720" cy="11887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현지 운영 · 보급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인도 학습자에게 서비스를 알리고 운영합니다.</a:t>
            </a:r>
            <a:endParaRPr lang="en-US" sz="1300" dirty="0"/>
          </a:p>
        </p:txBody>
      </p:sp>
      <p:sp>
        <p:nvSpPr>
          <p:cNvPr id="7" name="card"/>
          <p:cNvSpPr/>
          <p:nvPr/>
        </p:nvSpPr>
        <p:spPr>
          <a:xfrm>
            <a:off x="3364992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8" name="Image 1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368" y="1645920"/>
            <a:ext cx="1188720" cy="1188720"/>
          </a:xfrm>
          <a:prstGeom prst="ellipse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547872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학교 · 학원 · 한국어 교육기관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3547872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선생님과 함께 쓰는 방식을 이미 설계·구현해 두었습니다(현재는 꺼 둠).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6181344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12" name="Image 2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45920"/>
            <a:ext cx="1188720" cy="1188720"/>
          </a:xfrm>
          <a:prstGeom prst="ellipse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364224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브랜드 · 지역 제휴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6364224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「표시된 제휴 장소」로 학습 맥락 안에서 만납니다.</a:t>
            </a:r>
            <a:endParaRPr lang="en-US" sz="1300" dirty="0"/>
          </a:p>
        </p:txBody>
      </p:sp>
      <p:sp>
        <p:nvSpPr>
          <p:cNvPr id="15" name="card"/>
          <p:cNvSpPr/>
          <p:nvPr/>
        </p:nvSpPr>
        <p:spPr>
          <a:xfrm>
            <a:off x="8997696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16" name="Image 3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072" y="1645920"/>
            <a:ext cx="1188720" cy="1188720"/>
          </a:xfrm>
          <a:prstGeom prst="ellipse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180576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현지화 · 콘텐츠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9180576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힌디어 뜻풀이, 원어민 검수, 다음 도시 콘텐츠.</a:t>
            </a:r>
            <a:endParaRPr lang="en-US" sz="1300" dirty="0"/>
          </a:p>
        </p:txBody>
      </p:sp>
      <p:sp>
        <p:nvSpPr>
          <p:cNvPr id="19" name="card"/>
          <p:cNvSpPr/>
          <p:nvPr/>
        </p:nvSpPr>
        <p:spPr>
          <a:xfrm>
            <a:off x="548640" y="5394960"/>
            <a:ext cx="11094415" cy="731520"/>
          </a:xfrm>
          <a:prstGeom prst="roundRect">
            <a:avLst>
              <a:gd name="adj" fmla="val 22500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822960" y="539496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협력의 형태(라이선스 · 공동 운영 · 현지 운영)는 함께 이야기해 정합니다.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다음 걸음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05840" y="2331720"/>
            <a:ext cx="10241280" cy="0"/>
          </a:xfrm>
          <a:prstGeom prst="line">
            <a:avLst/>
          </a:prstGeom>
          <a:noFill/>
          <a:ln w="76200">
            <a:solidFill>
              <a:srgbClr val="2F6F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874520"/>
            <a:ext cx="914400" cy="91440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둘러보기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hangultrip.cloud에서 직접 여행해 보기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474720" y="1874520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7472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333756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대화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33756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학습자 · 협력 형태 · 일정 맞추기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63640" y="1874520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6364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612648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시범 운영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12648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학교 또는 한 지역에서 작게 시작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52560" y="1874520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5256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891540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넓히기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91540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현지화를 더하고 다음 도시를 연다</a:t>
            </a:r>
            <a:endParaRPr lang="en-US" sz="1500" dirty="0"/>
          </a:p>
        </p:txBody>
      </p:sp>
      <p:pic>
        <p:nvPicPr>
          <p:cNvPr id="20" name="postcard" descr="Seoul postc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617720"/>
            <a:ext cx="2560320" cy="1709928"/>
          </a:xfrm>
          <a:prstGeom prst="rect">
            <a:avLst/>
          </a:prstGeom>
        </p:spPr>
      </p:pic>
      <p:pic>
        <p:nvPicPr>
          <p:cNvPr id="21" name="postcard" descr="Seoul postc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4617720"/>
            <a:ext cx="2560320" cy="1709928"/>
          </a:xfrm>
          <a:prstGeom prst="rect">
            <a:avLst/>
          </a:prstGeom>
        </p:spPr>
      </p:pic>
      <p:pic>
        <p:nvPicPr>
          <p:cNvPr id="22" name="postcard" descr="Seoul postcar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4617720"/>
            <a:ext cx="2560320" cy="1709928"/>
          </a:xfrm>
          <a:prstGeom prst="rect">
            <a:avLst/>
          </a:prstGeom>
        </p:spPr>
      </p:pic>
      <p:pic>
        <p:nvPicPr>
          <p:cNvPr id="23" name="postcard" descr="Seoul postcar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4617720"/>
            <a:ext cx="2560320" cy="170992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한글여행</a:t>
            </a:r>
            <a:endParaRPr lang="en-US" sz="72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함께 서울행 기차를 띄워 주세요</a:t>
            </a:r>
            <a:endParaRPr lang="en-US" sz="1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함께할 방향을 편하게 이야기해 주세요.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892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hangultrip@gmail.com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001000" y="1325880"/>
            <a:ext cx="3291840" cy="329184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25400">
            <a:solidFill>
              <a:srgbClr val="C9A46A"/>
            </a:solidFill>
            <a:prstDash val="solid"/>
          </a:ln>
        </p:spPr>
      </p:sp>
      <p:pic>
        <p:nvPicPr>
          <p:cNvPr id="8" name="Image 0" descr="QR code: hangultrip.clou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1508760"/>
            <a:ext cx="2926080" cy="29260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26680" y="4800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휴대폰 카메라로 비추면 바로 열립니다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ngulTrip">
  <a:themeElements>
    <a:clrScheme name="HangulTrip">
      <a:dk1>
        <a:srgbClr val="1F2A37"/>
      </a:dk1>
      <a:lt1>
        <a:srgbClr val="FFFAF2"/>
      </a:lt1>
      <a:dk2>
        <a:srgbClr val="1F4E47"/>
      </a:dk2>
      <a:lt2>
        <a:srgbClr val="F6EAD0"/>
      </a:lt2>
      <a:accent1>
        <a:srgbClr val="2F6F64"/>
      </a:accent1>
      <a:accent2>
        <a:srgbClr val="C9A46A"/>
      </a:accent2>
      <a:accent3>
        <a:srgbClr val="E3B23C"/>
      </a:accent3>
      <a:accent4>
        <a:srgbClr val="8E3B2E"/>
      </a:accent4>
      <a:accent5>
        <a:srgbClr val="9FD3C7"/>
      </a:accent5>
      <a:accent6>
        <a:srgbClr val="EFE0C0"/>
      </a:accent6>
      <a:hlink>
        <a:srgbClr val="2F6F64"/>
      </a:hlink>
      <a:folHlink>
        <a:srgbClr val="1F4E47"/>
      </a:folHlink>
    </a:clrScheme>
    <a:fontScheme name="HangulTrip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한글여행 HangulTrip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한글여행 — 제안서</dc:title>
  <dc:subject>PptxGenJS Presentation</dc:subject>
  <dc:creator>한글여행 HangulTrip</dc:creator>
  <cp:lastModifiedBy>한글여행 HangulTrip</cp:lastModifiedBy>
  <cp:revision>1</cp:revision>
  <dcterms:created xsi:type="dcterms:W3CDTF">2026-10-29T23:08:19Z</dcterms:created>
  <dcterms:modified xsi:type="dcterms:W3CDTF">2026-10-29T23:08:19Z</dcterms:modified>
</cp:coreProperties>
</file>